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331" r:id="rId2"/>
    <p:sldId id="361" r:id="rId3"/>
    <p:sldId id="362" r:id="rId4"/>
    <p:sldId id="365" r:id="rId5"/>
  </p:sldIdLst>
  <p:sldSz cx="12192000" cy="68580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1DF8"/>
    <a:srgbClr val="FF77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240" autoAdjust="0"/>
    <p:restoredTop sz="92436" autoAdjust="0"/>
  </p:normalViewPr>
  <p:slideViewPr>
    <p:cSldViewPr snapToGrid="0">
      <p:cViewPr varScale="1">
        <p:scale>
          <a:sx n="112" d="100"/>
          <a:sy n="112" d="100"/>
        </p:scale>
        <p:origin x="744" y="90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5"/>
            <a:ext cx="2946346" cy="497838"/>
          </a:xfrm>
          <a:prstGeom prst="rect">
            <a:avLst/>
          </a:prstGeom>
        </p:spPr>
        <p:txBody>
          <a:bodyPr vert="horz" lIns="91727" tIns="45864" rIns="91727" bIns="45864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746" y="5"/>
            <a:ext cx="2946345" cy="497838"/>
          </a:xfrm>
          <a:prstGeom prst="rect">
            <a:avLst/>
          </a:prstGeom>
        </p:spPr>
        <p:txBody>
          <a:bodyPr vert="horz" lIns="91727" tIns="45864" rIns="91727" bIns="45864" rtlCol="0"/>
          <a:lstStyle>
            <a:lvl1pPr algn="r">
              <a:defRPr sz="1200"/>
            </a:lvl1pPr>
          </a:lstStyle>
          <a:p>
            <a:fld id="{ACCE77D3-33BC-4A21-AFF1-F5B73B674D36}" type="datetimeFigureOut">
              <a:rPr lang="ru-RU" smtClean="0"/>
              <a:t>02.08.2023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563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727" tIns="45864" rIns="91727" bIns="45864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928" y="4778613"/>
            <a:ext cx="5437822" cy="3908188"/>
          </a:xfrm>
          <a:prstGeom prst="rect">
            <a:avLst/>
          </a:prstGeom>
        </p:spPr>
        <p:txBody>
          <a:bodyPr vert="horz" lIns="91727" tIns="45864" rIns="91727" bIns="45864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30388"/>
            <a:ext cx="2946346" cy="497838"/>
          </a:xfrm>
          <a:prstGeom prst="rect">
            <a:avLst/>
          </a:prstGeom>
        </p:spPr>
        <p:txBody>
          <a:bodyPr vert="horz" lIns="91727" tIns="45864" rIns="91727" bIns="45864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746" y="9430388"/>
            <a:ext cx="2946345" cy="497838"/>
          </a:xfrm>
          <a:prstGeom prst="rect">
            <a:avLst/>
          </a:prstGeom>
        </p:spPr>
        <p:txBody>
          <a:bodyPr vert="horz" lIns="91727" tIns="45864" rIns="91727" bIns="45864" rtlCol="0" anchor="b"/>
          <a:lstStyle>
            <a:lvl1pPr algn="r">
              <a:defRPr sz="1200"/>
            </a:lvl1pPr>
          </a:lstStyle>
          <a:p>
            <a:fld id="{3318DF03-F176-45E7-8DDA-F59CF989BA8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00605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02.08.2023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7873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02.08.2023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6133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02.08.2023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2042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02.08.2023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4551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02.08.2023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3399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02.08.2023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0354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02.08.2023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7756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02.08.2023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33545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02.08.2023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8342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02.08.2023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0561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02.08.2023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3866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914A77-5833-4543-ADC1-7DAD02BE28D0}" type="datetimeFigureOut">
              <a:rPr lang="ru-RU" smtClean="0"/>
              <a:t>02.08.2023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9027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2" name="Рисунок 461"/>
          <p:cNvPicPr>
            <a:picLocks noChangeAspect="1"/>
          </p:cNvPicPr>
          <p:nvPr/>
        </p:nvPicPr>
        <p:blipFill rotWithShape="1">
          <a:blip r:embed="rId2"/>
          <a:srcRect r="10143"/>
          <a:stretch/>
        </p:blipFill>
        <p:spPr>
          <a:xfrm>
            <a:off x="-9474" y="720554"/>
            <a:ext cx="12201474" cy="6142994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УСИЛЕНИЯ ВЕТРА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 КРАСНОДАРСКОГО КРАЯ</a:t>
            </a: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</a:t>
            </a:r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03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.08.2023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2" name="Группа 1"/>
          <p:cNvGrpSpPr/>
          <p:nvPr/>
        </p:nvGrpSpPr>
        <p:grpSpPr>
          <a:xfrm>
            <a:off x="9479132" y="2577977"/>
            <a:ext cx="3131213" cy="4272210"/>
            <a:chOff x="9479132" y="2577977"/>
            <a:chExt cx="3131213" cy="4272210"/>
          </a:xfrm>
        </p:grpSpPr>
        <p:grpSp>
          <p:nvGrpSpPr>
            <p:cNvPr id="435" name="Группа 434"/>
            <p:cNvGrpSpPr/>
            <p:nvPr/>
          </p:nvGrpSpPr>
          <p:grpSpPr>
            <a:xfrm>
              <a:off x="9479132" y="2577977"/>
              <a:ext cx="3131213" cy="3743622"/>
              <a:chOff x="7765301" y="4457439"/>
              <a:chExt cx="2974026" cy="3743622"/>
            </a:xfrm>
          </p:grpSpPr>
          <p:grpSp>
            <p:nvGrpSpPr>
              <p:cNvPr id="436" name="Группа 435"/>
              <p:cNvGrpSpPr/>
              <p:nvPr/>
            </p:nvGrpSpPr>
            <p:grpSpPr>
              <a:xfrm>
                <a:off x="7765301" y="4457439"/>
                <a:ext cx="2974026" cy="3743622"/>
                <a:chOff x="6897578" y="4082211"/>
                <a:chExt cx="2644738" cy="2764039"/>
              </a:xfrm>
            </p:grpSpPr>
            <p:sp>
              <p:nvSpPr>
                <p:cNvPr id="43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7066917" y="6209278"/>
                  <a:ext cx="1460939" cy="15222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82" tIns="63992" rIns="127982" bIns="63992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defRPr/>
                  </a:pPr>
                  <a:endParaRPr lang="ru-RU" altLang="ru-RU" sz="500" b="0" dirty="0">
                    <a:solidFill>
                      <a:srgbClr val="000000"/>
                    </a:solidFill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440" name="Группа 439"/>
                <p:cNvGrpSpPr/>
                <p:nvPr/>
              </p:nvGrpSpPr>
              <p:grpSpPr>
                <a:xfrm>
                  <a:off x="6897578" y="4082211"/>
                  <a:ext cx="2644738" cy="2764039"/>
                  <a:chOff x="9401428" y="1559479"/>
                  <a:chExt cx="3026400" cy="5253681"/>
                </a:xfrm>
              </p:grpSpPr>
              <p:grpSp>
                <p:nvGrpSpPr>
                  <p:cNvPr id="445" name="Группа 444"/>
                  <p:cNvGrpSpPr/>
                  <p:nvPr/>
                </p:nvGrpSpPr>
                <p:grpSpPr>
                  <a:xfrm>
                    <a:off x="9401428" y="1559479"/>
                    <a:ext cx="3026400" cy="5253681"/>
                    <a:chOff x="6759623" y="3727167"/>
                    <a:chExt cx="2464767" cy="3113013"/>
                  </a:xfrm>
                </p:grpSpPr>
                <p:sp>
                  <p:nvSpPr>
                    <p:cNvPr id="450" name="Rectangle 9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759623" y="3767481"/>
                      <a:ext cx="2134158" cy="3072699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>
                      <a:defPPr>
                        <a:defRPr lang="ru-RU"/>
                      </a:defPPr>
                      <a:lvl1pPr marL="0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527242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054488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581736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108967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636191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3163420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690663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4217897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defTabSz="912321">
                        <a:defRPr/>
                      </a:pPr>
                      <a:endParaRPr lang="ru-RU" altLang="ru-RU" sz="8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451" name="Text Box 97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7165774" y="5712496"/>
                      <a:ext cx="1833906" cy="36340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square" lIns="127985" tIns="63994" rIns="127985" bIns="63994">
                      <a:spAutoFit/>
                    </a:bodyPr>
                    <a:lstStyle>
                      <a:defPPr>
                        <a:defRPr lang="ru-RU"/>
                      </a:defPPr>
                      <a:lvl1pPr marL="0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527242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054488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581736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108967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636191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3163420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690663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4217897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>
                        <a:defRPr/>
                      </a:pPr>
                      <a:r>
                        <a:rPr lang="ru-RU" altLang="ru-RU" sz="1000" b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- прогноз нарушения </a:t>
                      </a:r>
                      <a:r>
                        <a:rPr lang="ru-RU" altLang="ru-RU" sz="1000" b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ЛЭП </a:t>
                      </a:r>
                      <a:r>
                        <a:rPr lang="ru-RU" altLang="ru-RU" sz="1000" b="0" kern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(УГМС)</a:t>
                      </a:r>
                      <a:r>
                        <a:rPr lang="ru-RU" altLang="ru-RU" sz="1000" b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452" name="Text Box 97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7274325" y="3727167"/>
                      <a:ext cx="1606383" cy="241833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square" lIns="127985" tIns="63994" rIns="127985" bIns="63994">
                      <a:spAutoFit/>
                    </a:bodyPr>
                    <a:lstStyle>
                      <a:defPPr>
                        <a:defRPr lang="ru-RU"/>
                      </a:defPPr>
                      <a:lvl1pPr marL="0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527242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054488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581736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108967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636191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3163420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690663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4217897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>
                        <a:defRPr/>
                      </a:pPr>
                      <a:r>
                        <a:rPr lang="ru-RU" altLang="ru-RU" sz="100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Условные обозначения</a:t>
                      </a:r>
                    </a:p>
                  </p:txBody>
                </p:sp>
                <p:sp>
                  <p:nvSpPr>
                    <p:cNvPr id="453" name="Text Box 97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7187581" y="6232909"/>
                      <a:ext cx="1609849" cy="209841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square" lIns="127985" tIns="63994" rIns="127985" bIns="63994">
                      <a:spAutoFit/>
                    </a:bodyPr>
                    <a:lstStyle>
                      <a:defPPr>
                        <a:defRPr lang="ru-RU"/>
                      </a:defPPr>
                      <a:lvl1pPr marL="0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527242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054488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581736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108967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636191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3163420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690663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4217897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>
                        <a:defRPr/>
                      </a:pPr>
                      <a:endParaRPr lang="ru-RU" altLang="ru-RU" sz="800" b="0" dirty="0">
                        <a:solidFill>
                          <a:srgbClr val="000000"/>
                        </a:solidFill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454" name="TextBox 10"/>
                    <p:cNvSpPr txBox="1"/>
                    <p:nvPr/>
                  </p:nvSpPr>
                  <p:spPr>
                    <a:xfrm>
                      <a:off x="6844151" y="6597757"/>
                      <a:ext cx="591514" cy="204745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effectLst>
                      <a:softEdge rad="63500"/>
                    </a:effectLst>
                  </p:spPr>
                  <p:txBody>
                    <a:bodyPr wrap="square" rtlCol="0">
                      <a:spAutoFit/>
                    </a:bodyPr>
                    <a:lstStyle>
                      <a:defPPr>
                        <a:defRPr lang="ru-RU"/>
                      </a:defPPr>
                      <a:lvl1pPr marL="0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527242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054488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581736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108967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636191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3163420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690663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4217897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l" defTabSz="912321">
                        <a:defRPr/>
                      </a:pPr>
                      <a:r>
                        <a:rPr lang="ru-RU" sz="1000" dirty="0" smtClean="0">
                          <a:solidFill>
                            <a:prstClr val="black"/>
                          </a:solidFill>
                          <a:latin typeface="Arial" pitchFamily="34" charset="0"/>
                          <a:cs typeface="Arial" pitchFamily="34" charset="0"/>
                        </a:rPr>
                        <a:t>Город</a:t>
                      </a:r>
                      <a:endParaRPr lang="ru-RU" sz="1000" dirty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455" name="Полилиния 454"/>
                    <p:cNvSpPr/>
                    <p:nvPr/>
                  </p:nvSpPr>
                  <p:spPr>
                    <a:xfrm>
                      <a:off x="6881233" y="5740396"/>
                      <a:ext cx="324905" cy="204788"/>
                    </a:xfrm>
                    <a:custGeom>
                      <a:avLst/>
                      <a:gdLst>
                        <a:gd name="connsiteX0" fmla="*/ 42863 w 324905"/>
                        <a:gd name="connsiteY0" fmla="*/ 28575 h 204788"/>
                        <a:gd name="connsiteX1" fmla="*/ 47625 w 324905"/>
                        <a:gd name="connsiteY1" fmla="*/ 4763 h 204788"/>
                        <a:gd name="connsiteX2" fmla="*/ 61913 w 324905"/>
                        <a:gd name="connsiteY2" fmla="*/ 0 h 204788"/>
                        <a:gd name="connsiteX3" fmla="*/ 95250 w 324905"/>
                        <a:gd name="connsiteY3" fmla="*/ 4763 h 204788"/>
                        <a:gd name="connsiteX4" fmla="*/ 200025 w 324905"/>
                        <a:gd name="connsiteY4" fmla="*/ 9525 h 204788"/>
                        <a:gd name="connsiteX5" fmla="*/ 252413 w 324905"/>
                        <a:gd name="connsiteY5" fmla="*/ 14288 h 204788"/>
                        <a:gd name="connsiteX6" fmla="*/ 280988 w 324905"/>
                        <a:gd name="connsiteY6" fmla="*/ 23813 h 204788"/>
                        <a:gd name="connsiteX7" fmla="*/ 285750 w 324905"/>
                        <a:gd name="connsiteY7" fmla="*/ 52388 h 204788"/>
                        <a:gd name="connsiteX8" fmla="*/ 300038 w 324905"/>
                        <a:gd name="connsiteY8" fmla="*/ 57150 h 204788"/>
                        <a:gd name="connsiteX9" fmla="*/ 314325 w 324905"/>
                        <a:gd name="connsiteY9" fmla="*/ 66675 h 204788"/>
                        <a:gd name="connsiteX10" fmla="*/ 323850 w 324905"/>
                        <a:gd name="connsiteY10" fmla="*/ 80963 h 204788"/>
                        <a:gd name="connsiteX11" fmla="*/ 319088 w 324905"/>
                        <a:gd name="connsiteY11" fmla="*/ 180975 h 204788"/>
                        <a:gd name="connsiteX12" fmla="*/ 300038 w 324905"/>
                        <a:gd name="connsiteY12" fmla="*/ 185738 h 204788"/>
                        <a:gd name="connsiteX13" fmla="*/ 228600 w 324905"/>
                        <a:gd name="connsiteY13" fmla="*/ 190500 h 204788"/>
                        <a:gd name="connsiteX14" fmla="*/ 209550 w 324905"/>
                        <a:gd name="connsiteY14" fmla="*/ 195263 h 204788"/>
                        <a:gd name="connsiteX15" fmla="*/ 185738 w 324905"/>
                        <a:gd name="connsiteY15" fmla="*/ 200025 h 204788"/>
                        <a:gd name="connsiteX16" fmla="*/ 171450 w 324905"/>
                        <a:gd name="connsiteY16" fmla="*/ 204788 h 204788"/>
                        <a:gd name="connsiteX17" fmla="*/ 152400 w 324905"/>
                        <a:gd name="connsiteY17" fmla="*/ 190500 h 204788"/>
                        <a:gd name="connsiteX18" fmla="*/ 138113 w 324905"/>
                        <a:gd name="connsiteY18" fmla="*/ 180975 h 204788"/>
                        <a:gd name="connsiteX19" fmla="*/ 123825 w 324905"/>
                        <a:gd name="connsiteY19" fmla="*/ 166688 h 204788"/>
                        <a:gd name="connsiteX20" fmla="*/ 95250 w 324905"/>
                        <a:gd name="connsiteY20" fmla="*/ 152400 h 204788"/>
                        <a:gd name="connsiteX21" fmla="*/ 42863 w 324905"/>
                        <a:gd name="connsiteY21" fmla="*/ 147638 h 204788"/>
                        <a:gd name="connsiteX22" fmla="*/ 14288 w 324905"/>
                        <a:gd name="connsiteY22" fmla="*/ 133350 h 204788"/>
                        <a:gd name="connsiteX23" fmla="*/ 4763 w 324905"/>
                        <a:gd name="connsiteY23" fmla="*/ 119063 h 204788"/>
                        <a:gd name="connsiteX24" fmla="*/ 0 w 324905"/>
                        <a:gd name="connsiteY24" fmla="*/ 104775 h 204788"/>
                        <a:gd name="connsiteX25" fmla="*/ 19050 w 324905"/>
                        <a:gd name="connsiteY25" fmla="*/ 42863 h 204788"/>
                        <a:gd name="connsiteX26" fmla="*/ 42863 w 324905"/>
                        <a:gd name="connsiteY26" fmla="*/ 28575 h 20478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</a:cxnLst>
                      <a:rect l="l" t="t" r="r" b="b"/>
                      <a:pathLst>
                        <a:path w="324905" h="204788">
                          <a:moveTo>
                            <a:pt x="42863" y="28575"/>
                          </a:moveTo>
                          <a:cubicBezTo>
                            <a:pt x="44450" y="20638"/>
                            <a:pt x="43135" y="11498"/>
                            <a:pt x="47625" y="4763"/>
                          </a:cubicBezTo>
                          <a:cubicBezTo>
                            <a:pt x="50410" y="586"/>
                            <a:pt x="56893" y="0"/>
                            <a:pt x="61913" y="0"/>
                          </a:cubicBezTo>
                          <a:cubicBezTo>
                            <a:pt x="73138" y="0"/>
                            <a:pt x="84138" y="3175"/>
                            <a:pt x="95250" y="4763"/>
                          </a:cubicBezTo>
                          <a:cubicBezTo>
                            <a:pt x="147969" y="22336"/>
                            <a:pt x="113804" y="14914"/>
                            <a:pt x="200025" y="9525"/>
                          </a:cubicBezTo>
                          <a:cubicBezTo>
                            <a:pt x="217488" y="11113"/>
                            <a:pt x="235145" y="11241"/>
                            <a:pt x="252413" y="14288"/>
                          </a:cubicBezTo>
                          <a:cubicBezTo>
                            <a:pt x="262300" y="16033"/>
                            <a:pt x="280988" y="23813"/>
                            <a:pt x="280988" y="23813"/>
                          </a:cubicBezTo>
                          <a:cubicBezTo>
                            <a:pt x="282575" y="33338"/>
                            <a:pt x="280959" y="44004"/>
                            <a:pt x="285750" y="52388"/>
                          </a:cubicBezTo>
                          <a:cubicBezTo>
                            <a:pt x="288241" y="56747"/>
                            <a:pt x="295548" y="54905"/>
                            <a:pt x="300038" y="57150"/>
                          </a:cubicBezTo>
                          <a:cubicBezTo>
                            <a:pt x="305157" y="59710"/>
                            <a:pt x="309563" y="63500"/>
                            <a:pt x="314325" y="66675"/>
                          </a:cubicBezTo>
                          <a:cubicBezTo>
                            <a:pt x="317500" y="71438"/>
                            <a:pt x="323612" y="75244"/>
                            <a:pt x="323850" y="80963"/>
                          </a:cubicBezTo>
                          <a:cubicBezTo>
                            <a:pt x="325240" y="114309"/>
                            <a:pt x="326484" y="148430"/>
                            <a:pt x="319088" y="180975"/>
                          </a:cubicBezTo>
                          <a:cubicBezTo>
                            <a:pt x="317637" y="187358"/>
                            <a:pt x="306548" y="185053"/>
                            <a:pt x="300038" y="185738"/>
                          </a:cubicBezTo>
                          <a:cubicBezTo>
                            <a:pt x="276304" y="188236"/>
                            <a:pt x="252413" y="188913"/>
                            <a:pt x="228600" y="190500"/>
                          </a:cubicBezTo>
                          <a:cubicBezTo>
                            <a:pt x="222250" y="192088"/>
                            <a:pt x="215940" y="193843"/>
                            <a:pt x="209550" y="195263"/>
                          </a:cubicBezTo>
                          <a:cubicBezTo>
                            <a:pt x="201648" y="197019"/>
                            <a:pt x="193591" y="198062"/>
                            <a:pt x="185738" y="200025"/>
                          </a:cubicBezTo>
                          <a:cubicBezTo>
                            <a:pt x="180868" y="201243"/>
                            <a:pt x="176213" y="203200"/>
                            <a:pt x="171450" y="204788"/>
                          </a:cubicBezTo>
                          <a:cubicBezTo>
                            <a:pt x="165100" y="200025"/>
                            <a:pt x="158859" y="195114"/>
                            <a:pt x="152400" y="190500"/>
                          </a:cubicBezTo>
                          <a:cubicBezTo>
                            <a:pt x="147743" y="187173"/>
                            <a:pt x="142510" y="184639"/>
                            <a:pt x="138113" y="180975"/>
                          </a:cubicBezTo>
                          <a:cubicBezTo>
                            <a:pt x="132939" y="176663"/>
                            <a:pt x="128999" y="171000"/>
                            <a:pt x="123825" y="166688"/>
                          </a:cubicBezTo>
                          <a:cubicBezTo>
                            <a:pt x="116019" y="160183"/>
                            <a:pt x="105619" y="153881"/>
                            <a:pt x="95250" y="152400"/>
                          </a:cubicBezTo>
                          <a:cubicBezTo>
                            <a:pt x="77892" y="149920"/>
                            <a:pt x="60325" y="149225"/>
                            <a:pt x="42863" y="147638"/>
                          </a:cubicBezTo>
                          <a:cubicBezTo>
                            <a:pt x="31242" y="143764"/>
                            <a:pt x="23520" y="142582"/>
                            <a:pt x="14288" y="133350"/>
                          </a:cubicBezTo>
                          <a:cubicBezTo>
                            <a:pt x="10241" y="129303"/>
                            <a:pt x="7323" y="124182"/>
                            <a:pt x="4763" y="119063"/>
                          </a:cubicBezTo>
                          <a:cubicBezTo>
                            <a:pt x="2518" y="114573"/>
                            <a:pt x="1588" y="109538"/>
                            <a:pt x="0" y="104775"/>
                          </a:cubicBezTo>
                          <a:cubicBezTo>
                            <a:pt x="5433" y="50448"/>
                            <a:pt x="-6518" y="68431"/>
                            <a:pt x="19050" y="42863"/>
                          </a:cubicBezTo>
                          <a:lnTo>
                            <a:pt x="42863" y="28575"/>
                          </a:lnTo>
                          <a:close/>
                        </a:path>
                      </a:pathLst>
                    </a:custGeom>
                    <a:solidFill>
                      <a:srgbClr val="FF0000">
                        <a:alpha val="40000"/>
                      </a:srgbClr>
                    </a:solidFill>
                    <a:ln>
                      <a:solidFill>
                        <a:srgbClr val="FF000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ru-RU"/>
                      </a:defPPr>
                      <a:lvl1pPr marL="0" algn="l" defTabSz="1054488" rtl="0" eaLnBrk="1" latinLnBrk="0" hangingPunct="1">
                        <a:defRPr sz="21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527242" algn="l" defTabSz="1054488" rtl="0" eaLnBrk="1" latinLnBrk="0" hangingPunct="1">
                        <a:defRPr sz="21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054488" algn="l" defTabSz="1054488" rtl="0" eaLnBrk="1" latinLnBrk="0" hangingPunct="1">
                        <a:defRPr sz="21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581736" algn="l" defTabSz="1054488" rtl="0" eaLnBrk="1" latinLnBrk="0" hangingPunct="1">
                        <a:defRPr sz="21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108967" algn="l" defTabSz="1054488" rtl="0" eaLnBrk="1" latinLnBrk="0" hangingPunct="1">
                        <a:defRPr sz="21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636191" algn="l" defTabSz="1054488" rtl="0" eaLnBrk="1" latinLnBrk="0" hangingPunct="1">
                        <a:defRPr sz="21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3163420" algn="l" defTabSz="1054488" rtl="0" eaLnBrk="1" latinLnBrk="0" hangingPunct="1">
                        <a:defRPr sz="21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690663" algn="l" defTabSz="1054488" rtl="0" eaLnBrk="1" latinLnBrk="0" hangingPunct="1">
                        <a:defRPr sz="21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4217897" algn="l" defTabSz="1054488" rtl="0" eaLnBrk="1" latinLnBrk="0" hangingPunct="1">
                        <a:defRPr sz="21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 defTabSz="912321">
                        <a:defRPr/>
                      </a:pPr>
                      <a:endParaRPr lang="ru-RU" sz="800" dirty="0">
                        <a:solidFill>
                          <a:prstClr val="white"/>
                        </a:solidFill>
                      </a:endParaRPr>
                    </a:p>
                  </p:txBody>
                </p:sp>
                <p:sp>
                  <p:nvSpPr>
                    <p:cNvPr id="456" name="Прямоугольник 455"/>
                    <p:cNvSpPr/>
                    <p:nvPr/>
                  </p:nvSpPr>
                  <p:spPr>
                    <a:xfrm>
                      <a:off x="6789967" y="6011515"/>
                      <a:ext cx="527227" cy="138165"/>
                    </a:xfrm>
                    <a:prstGeom prst="rect">
                      <a:avLst/>
                    </a:prstGeom>
                    <a:solidFill>
                      <a:srgbClr val="FFFF00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ru-RU"/>
                      </a:defPPr>
                      <a:lvl1pPr marL="0" algn="l" defTabSz="1054488" rtl="0" eaLnBrk="1" latinLnBrk="0" hangingPunct="1">
                        <a:defRPr sz="21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527242" algn="l" defTabSz="1054488" rtl="0" eaLnBrk="1" latinLnBrk="0" hangingPunct="1">
                        <a:defRPr sz="21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054488" algn="l" defTabSz="1054488" rtl="0" eaLnBrk="1" latinLnBrk="0" hangingPunct="1">
                        <a:defRPr sz="21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581736" algn="l" defTabSz="1054488" rtl="0" eaLnBrk="1" latinLnBrk="0" hangingPunct="1">
                        <a:defRPr sz="21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108967" algn="l" defTabSz="1054488" rtl="0" eaLnBrk="1" latinLnBrk="0" hangingPunct="1">
                        <a:defRPr sz="21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636191" algn="l" defTabSz="1054488" rtl="0" eaLnBrk="1" latinLnBrk="0" hangingPunct="1">
                        <a:defRPr sz="21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3163420" algn="l" defTabSz="1054488" rtl="0" eaLnBrk="1" latinLnBrk="0" hangingPunct="1">
                        <a:defRPr sz="21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690663" algn="l" defTabSz="1054488" rtl="0" eaLnBrk="1" latinLnBrk="0" hangingPunct="1">
                        <a:defRPr sz="21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4217897" algn="l" defTabSz="1054488" rtl="0" eaLnBrk="1" latinLnBrk="0" hangingPunct="1">
                        <a:defRPr sz="21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 defTabSz="912321">
                        <a:defRPr/>
                      </a:pPr>
                      <a:r>
                        <a:rPr lang="ru-RU" sz="800" dirty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321/20</a:t>
                      </a:r>
                    </a:p>
                  </p:txBody>
                </p:sp>
                <p:sp>
                  <p:nvSpPr>
                    <p:cNvPr id="457" name="Text Box 97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7249111" y="6567185"/>
                      <a:ext cx="1831079" cy="23543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square" lIns="127985" tIns="63994" rIns="127985" bIns="63994">
                      <a:spAutoFit/>
                    </a:bodyPr>
                    <a:lstStyle>
                      <a:defPPr>
                        <a:defRPr lang="ru-RU"/>
                      </a:defPPr>
                      <a:lvl1pPr marL="0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527242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054488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581736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108967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636191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3163420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690663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4217897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>
                        <a:defRPr/>
                      </a:pPr>
                      <a:r>
                        <a:rPr lang="ru-RU" altLang="ru-RU" sz="1000" b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- муниципальное образование</a:t>
                      </a:r>
                    </a:p>
                  </p:txBody>
                </p:sp>
                <p:sp>
                  <p:nvSpPr>
                    <p:cNvPr id="458" name="Text Box 97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7327897" y="4656852"/>
                      <a:ext cx="1896493" cy="23543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square" lIns="127985" tIns="63994" rIns="127985" bIns="63994">
                      <a:spAutoFit/>
                    </a:bodyPr>
                    <a:lstStyle>
                      <a:defPPr>
                        <a:defRPr lang="ru-RU"/>
                      </a:defPPr>
                      <a:lvl1pPr marL="0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527242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054488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581736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108967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636191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3163420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690663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4217897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>
                        <a:defRPr/>
                      </a:pPr>
                      <a:r>
                        <a:rPr lang="ru-RU" altLang="ru-RU" sz="1000" b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- линии </a:t>
                      </a:r>
                      <a:r>
                        <a:rPr lang="ru-RU" altLang="ru-RU" sz="1000" b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электропередач</a:t>
                      </a:r>
                      <a:endPara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459" name="Text Box 97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7266267" y="5973077"/>
                      <a:ext cx="1898652" cy="23543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127985" tIns="63994" rIns="127985" bIns="63994">
                      <a:spAutoFit/>
                    </a:bodyPr>
                    <a:lstStyle>
                      <a:defPPr>
                        <a:defRPr lang="ru-RU"/>
                      </a:defPPr>
                      <a:lvl1pPr marL="0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527242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054488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581736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108967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636191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3163420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690663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4217897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>
                        <a:defRPr/>
                      </a:pPr>
                      <a:r>
                        <a:rPr lang="ru-RU" altLang="ru-RU" sz="1000" kern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- </a:t>
                      </a:r>
                      <a:r>
                        <a:rPr lang="ru-RU" altLang="ru-RU" sz="100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протяженность ЛЭП/ТП (шт.)</a:t>
                      </a:r>
                    </a:p>
                  </p:txBody>
                </p:sp>
                <p:sp>
                  <p:nvSpPr>
                    <p:cNvPr id="460" name="Text Box 97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7429220" y="4063712"/>
                      <a:ext cx="873125" cy="23543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square" lIns="127985" tIns="63994" rIns="127985" bIns="63994">
                      <a:spAutoFit/>
                    </a:bodyPr>
                    <a:lstStyle>
                      <a:defPPr>
                        <a:defRPr lang="ru-RU"/>
                      </a:defPPr>
                      <a:lvl1pPr marL="0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527242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054488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581736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108967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636191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3163420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690663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4217897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>
                        <a:defRPr/>
                      </a:pPr>
                      <a:r>
                        <a:rPr lang="ru-RU" altLang="ru-RU" sz="1000" b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altLang="ru-RU" sz="1000" b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осадки, мм</a:t>
                      </a:r>
                      <a:endPara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</p:grpSp>
              <p:sp>
                <p:nvSpPr>
                  <p:cNvPr id="446" name="Скругленный прямоугольник 445"/>
                  <p:cNvSpPr/>
                  <p:nvPr/>
                </p:nvSpPr>
                <p:spPr>
                  <a:xfrm>
                    <a:off x="9637258" y="6127238"/>
                    <a:ext cx="282820" cy="225201"/>
                  </a:xfrm>
                  <a:prstGeom prst="roundRect">
                    <a:avLst/>
                  </a:prstGeom>
                  <a:solidFill>
                    <a:schemeClr val="accent6">
                      <a:lumMod val="20000"/>
                      <a:lumOff val="80000"/>
                    </a:schemeClr>
                  </a:solidFill>
                  <a:ln>
                    <a:solidFill>
                      <a:schemeClr val="tx1"/>
                    </a:solidFill>
                  </a:ln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/>
                    <a:r>
                      <a:rPr lang="ru-RU" sz="800" b="1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60%</a:t>
                    </a:r>
                  </a:p>
                </p:txBody>
              </p:sp>
              <p:sp>
                <p:nvSpPr>
                  <p:cNvPr id="44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008980" y="5925488"/>
                    <a:ext cx="2202328" cy="545576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80200" tIns="40101" rIns="80200" bIns="40101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55471"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износ электроэнергетических </a:t>
                    </a: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систем </a:t>
                    </a:r>
                  </a:p>
                </p:txBody>
              </p:sp>
              <p:sp>
                <p:nvSpPr>
                  <p:cNvPr id="448" name="Прямоугольник 447"/>
                  <p:cNvSpPr/>
                  <p:nvPr/>
                </p:nvSpPr>
                <p:spPr>
                  <a:xfrm>
                    <a:off x="9438681" y="5747122"/>
                    <a:ext cx="658385" cy="230603"/>
                  </a:xfrm>
                  <a:prstGeom prst="rect">
                    <a:avLst/>
                  </a:prstGeom>
                  <a:solidFill>
                    <a:srgbClr val="92D050"/>
                  </a:solidFill>
                  <a:ln w="1270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lIns="68571" tIns="34286" rIns="68571" bIns="34286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/>
                    <a:r>
                      <a:rPr lang="ru-RU" sz="800" kern="0" dirty="0">
                        <a:solidFill>
                          <a:prstClr val="black"/>
                        </a:solidFill>
                        <a:cs typeface="Times New Roman" panose="02020603050405020304" pitchFamily="18" charset="0"/>
                      </a:rPr>
                      <a:t>19/330</a:t>
                    </a:r>
                  </a:p>
                </p:txBody>
              </p:sp>
              <p:sp>
                <p:nvSpPr>
                  <p:cNvPr id="44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025082" y="5647837"/>
                    <a:ext cx="1868848" cy="39731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73" tIns="63988" rIns="127973" bIns="63988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кол-во домов /населения</a:t>
                    </a:r>
                  </a:p>
                </p:txBody>
              </p:sp>
            </p:grpSp>
            <p:sp>
              <p:nvSpPr>
                <p:cNvPr id="441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7335606" y="5464351"/>
                  <a:ext cx="1948620" cy="18518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95989" tIns="47996" rIns="95989" bIns="47996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defRPr/>
                  </a:pPr>
                  <a:r>
                    <a:rPr lang="ru-RU" altLang="ru-RU" sz="1000" b="0" kern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количество </a:t>
                  </a:r>
                  <a:r>
                    <a:rPr lang="ru-RU" altLang="ru-RU" sz="1000" b="0" kern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осадков (УГМС), </a:t>
                  </a:r>
                  <a:r>
                    <a:rPr lang="ru-RU" altLang="ru-RU" sz="1000" b="0" kern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мм</a:t>
                  </a:r>
                </a:p>
              </p:txBody>
            </p:sp>
            <p:sp>
              <p:nvSpPr>
                <p:cNvPr id="442" name="TextBox 23"/>
                <p:cNvSpPr txBox="1"/>
                <p:nvPr/>
              </p:nvSpPr>
              <p:spPr>
                <a:xfrm>
                  <a:off x="7029503" y="5479167"/>
                  <a:ext cx="383894" cy="181793"/>
                </a:xfrm>
                <a:prstGeom prst="rect">
                  <a:avLst/>
                </a:prstGeom>
                <a:solidFill>
                  <a:srgbClr val="4F81BD">
                    <a:lumMod val="75000"/>
                  </a:srgbClr>
                </a:solidFill>
                <a:effectLst>
                  <a:softEdge rad="63500"/>
                </a:effectLst>
              </p:spPr>
              <p:txBody>
                <a:bodyPr wrap="square" rtlCol="0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12321">
                    <a:defRPr/>
                  </a:pPr>
                  <a:r>
                    <a: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rPr>
                    <a:t>2</a:t>
                  </a:r>
                  <a:r>
                    <a:rPr lang="ru-RU" sz="1000" kern="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rPr>
                    <a:t>0</a:t>
                  </a:r>
                </a:p>
              </p:txBody>
            </p:sp>
            <p:sp>
              <p:nvSpPr>
                <p:cNvPr id="443" name="TextBox 23"/>
                <p:cNvSpPr txBox="1"/>
                <p:nvPr/>
              </p:nvSpPr>
              <p:spPr>
                <a:xfrm>
                  <a:off x="7041092" y="5647261"/>
                  <a:ext cx="372305" cy="181793"/>
                </a:xfrm>
                <a:prstGeom prst="rect">
                  <a:avLst/>
                </a:prstGeom>
                <a:solidFill>
                  <a:srgbClr val="FF9900"/>
                </a:solidFill>
                <a:effectLst>
                  <a:softEdge rad="63500"/>
                </a:effectLst>
              </p:spPr>
              <p:txBody>
                <a:bodyPr wrap="square" rtlCol="0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12321">
                    <a:defRPr/>
                  </a:pPr>
                  <a:r>
                    <a:rPr lang="ru-RU" sz="1000" kern="0" dirty="0" smtClean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rPr>
                    <a:t>15</a:t>
                  </a:r>
                  <a:endPara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44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7449857" y="5637358"/>
                  <a:ext cx="1659776" cy="18518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95989" tIns="47996" rIns="95989" bIns="47996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defRPr/>
                  </a:pPr>
                  <a:r>
                    <a:rPr lang="ru-RU" altLang="ru-RU" sz="1000" b="0" kern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порывы ветра (УГМС), м/с</a:t>
                  </a:r>
                </a:p>
              </p:txBody>
            </p:sp>
          </p:grpSp>
          <p:pic>
            <p:nvPicPr>
              <p:cNvPr id="437" name="Рисунок 436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899635" y="5141222"/>
                <a:ext cx="649048" cy="1206564"/>
              </a:xfrm>
              <a:prstGeom prst="rect">
                <a:avLst/>
              </a:prstGeom>
            </p:spPr>
          </p:pic>
          <p:pic>
            <p:nvPicPr>
              <p:cNvPr id="438" name="Рисунок 437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897604" y="4711550"/>
                <a:ext cx="2310493" cy="215263"/>
              </a:xfrm>
              <a:prstGeom prst="rect">
                <a:avLst/>
              </a:prstGeom>
            </p:spPr>
          </p:pic>
        </p:grpSp>
        <p:sp>
          <p:nvSpPr>
            <p:cNvPr id="413" name="Rectangle 152"/>
            <p:cNvSpPr>
              <a:spLocks noChangeArrowheads="1"/>
            </p:cNvSpPr>
            <p:nvPr/>
          </p:nvSpPr>
          <p:spPr bwMode="auto">
            <a:xfrm>
              <a:off x="10457241" y="6311578"/>
              <a:ext cx="1728000" cy="538609"/>
            </a:xfrm>
            <a:prstGeom prst="rect">
              <a:avLst/>
            </a:prstGeom>
            <a:solidFill>
              <a:schemeClr val="bg1">
                <a:alpha val="96861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square" lIns="22554" tIns="0" rIns="22554" bIns="0" anchor="ctr">
              <a:spAutoFit/>
            </a:bodyPr>
            <a:lstStyle/>
            <a:p>
              <a:pPr lvl="0" defTabSz="1727942">
                <a:spcBef>
                  <a:spcPct val="0"/>
                </a:spcBef>
              </a:pPr>
              <a:r>
                <a:rPr lang="ru-RU" altLang="ru-RU" sz="7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ГУ МЧС России по Краснодарскому краю</a:t>
              </a:r>
              <a:endParaRPr lang="ru-RU" altLang="ru-RU" sz="700" i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lvl="0" defTabSz="1727942">
                <a:spcBef>
                  <a:spcPct val="0"/>
                </a:spcBef>
              </a:pPr>
              <a:r>
                <a:rPr lang="ru-RU" altLang="ru-RU" sz="7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АРМ № 7</a:t>
              </a:r>
            </a:p>
            <a:p>
              <a:pPr lvl="0" defTabSz="1727942">
                <a:spcBef>
                  <a:spcPct val="0"/>
                </a:spcBef>
              </a:pPr>
              <a:r>
                <a:rPr lang="ru-RU" altLang="ru-RU" sz="7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16:00 02.08.2023 </a:t>
              </a:r>
            </a:p>
            <a:p>
              <a:pPr lvl="0" defTabSz="1727942">
                <a:spcBef>
                  <a:spcPct val="0"/>
                </a:spcBef>
              </a:pPr>
              <a:r>
                <a:rPr lang="ru-RU" altLang="ru-RU" sz="7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Исп. А.В. Попов</a:t>
              </a:r>
            </a:p>
            <a:p>
              <a:pPr lvl="0" defTabSz="1727942">
                <a:spcBef>
                  <a:spcPct val="0"/>
                </a:spcBef>
              </a:pPr>
              <a:r>
                <a:rPr lang="ru-RU" sz="7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Тел. 3220-5507</a:t>
              </a:r>
              <a:endPara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01" name="Группа 400"/>
          <p:cNvGrpSpPr/>
          <p:nvPr/>
        </p:nvGrpSpPr>
        <p:grpSpPr>
          <a:xfrm>
            <a:off x="4800284" y="4515910"/>
            <a:ext cx="1581368" cy="723767"/>
            <a:chOff x="406713" y="1180365"/>
            <a:chExt cx="1581368" cy="723767"/>
          </a:xfrm>
        </p:grpSpPr>
        <p:cxnSp>
          <p:nvCxnSpPr>
            <p:cNvPr id="402" name="Прямая соединительная линия 401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3" name="Прямая соединительная линия 402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4" name="Скругленный прямоугольник 403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31%</a:t>
              </a:r>
            </a:p>
          </p:txBody>
        </p:sp>
        <p:sp>
          <p:nvSpPr>
            <p:cNvPr id="405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2</a:t>
              </a:r>
            </a:p>
          </p:txBody>
        </p:sp>
        <p:sp>
          <p:nvSpPr>
            <p:cNvPr id="406" name="Прямоугольник 405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2052/824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7" name="Прямоугольник 406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31306/140838 </a:t>
              </a:r>
            </a:p>
          </p:txBody>
        </p:sp>
        <p:sp>
          <p:nvSpPr>
            <p:cNvPr id="408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smtClean="0"/>
                <a:t>Мостовской </a:t>
              </a:r>
              <a:r>
                <a:rPr lang="ru-RU" sz="900" dirty="0"/>
                <a:t>р-н</a:t>
              </a:r>
            </a:p>
          </p:txBody>
        </p:sp>
        <p:sp>
          <p:nvSpPr>
            <p:cNvPr id="409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16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410" name="Группа 409"/>
          <p:cNvGrpSpPr/>
          <p:nvPr/>
        </p:nvGrpSpPr>
        <p:grpSpPr>
          <a:xfrm>
            <a:off x="3728850" y="5857115"/>
            <a:ext cx="1581368" cy="723767"/>
            <a:chOff x="406713" y="1180365"/>
            <a:chExt cx="1581368" cy="723767"/>
          </a:xfrm>
        </p:grpSpPr>
        <p:cxnSp>
          <p:nvCxnSpPr>
            <p:cNvPr id="411" name="Прямая соединительная линия 410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2" name="Прямая соединительная линия 411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4" name="Скругленный прямоугольник 413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15%</a:t>
              </a:r>
            </a:p>
          </p:txBody>
        </p:sp>
        <p:sp>
          <p:nvSpPr>
            <p:cNvPr id="415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16" name="Прямоугольник 415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984/1336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7" name="Прямоугольник 416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50362/497806 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8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г. Сочи</a:t>
              </a:r>
            </a:p>
          </p:txBody>
        </p:sp>
        <p:sp>
          <p:nvSpPr>
            <p:cNvPr id="419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7</a:t>
              </a:r>
            </a:p>
          </p:txBody>
        </p:sp>
      </p:grpSp>
      <p:grpSp>
        <p:nvGrpSpPr>
          <p:cNvPr id="420" name="Группа 419"/>
          <p:cNvGrpSpPr/>
          <p:nvPr/>
        </p:nvGrpSpPr>
        <p:grpSpPr>
          <a:xfrm>
            <a:off x="6082833" y="4949491"/>
            <a:ext cx="1581368" cy="723767"/>
            <a:chOff x="406713" y="1180365"/>
            <a:chExt cx="1581368" cy="723767"/>
          </a:xfrm>
        </p:grpSpPr>
        <p:cxnSp>
          <p:nvCxnSpPr>
            <p:cNvPr id="421" name="Прямая соединительная линия 420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2" name="Прямая соединительная линия 421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3" name="Скругленный прямоугольник 422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50%</a:t>
              </a:r>
            </a:p>
          </p:txBody>
        </p:sp>
        <p:sp>
          <p:nvSpPr>
            <p:cNvPr id="424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5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25" name="Прямоугольник 424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726/360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6" name="Прямоугольник 425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35496/125876 </a:t>
              </a:r>
            </a:p>
          </p:txBody>
        </p:sp>
        <p:sp>
          <p:nvSpPr>
            <p:cNvPr id="427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smtClean="0"/>
                <a:t>Отрадненский</a:t>
              </a:r>
              <a:r>
                <a:rPr lang="ru-RU" sz="900" dirty="0" smtClean="0"/>
                <a:t> </a:t>
              </a:r>
              <a:r>
                <a:rPr lang="ru-RU" sz="900" dirty="0"/>
                <a:t>р-н</a:t>
              </a:r>
            </a:p>
          </p:txBody>
        </p:sp>
        <p:sp>
          <p:nvSpPr>
            <p:cNvPr id="428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9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78445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r="14408"/>
          <a:stretch/>
        </p:blipFill>
        <p:spPr>
          <a:xfrm>
            <a:off x="-7936" y="733375"/>
            <a:ext cx="12202868" cy="6124625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7" y="-117"/>
            <a:ext cx="12199937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И УСИЛЕНИЯ ВЕТРА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 КРАСНОДАРСКОГО КРАЯ</a:t>
            </a: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</a:t>
            </a:r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03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.08.2023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11" name="Группа 410"/>
          <p:cNvGrpSpPr/>
          <p:nvPr/>
        </p:nvGrpSpPr>
        <p:grpSpPr>
          <a:xfrm>
            <a:off x="9479132" y="2577977"/>
            <a:ext cx="3131213" cy="4272210"/>
            <a:chOff x="9479132" y="2577977"/>
            <a:chExt cx="3131213" cy="4272210"/>
          </a:xfrm>
        </p:grpSpPr>
        <p:grpSp>
          <p:nvGrpSpPr>
            <p:cNvPr id="412" name="Группа 411"/>
            <p:cNvGrpSpPr/>
            <p:nvPr/>
          </p:nvGrpSpPr>
          <p:grpSpPr>
            <a:xfrm>
              <a:off x="9479132" y="2577977"/>
              <a:ext cx="3131213" cy="3743622"/>
              <a:chOff x="7765301" y="4457439"/>
              <a:chExt cx="2974026" cy="3743622"/>
            </a:xfrm>
          </p:grpSpPr>
          <p:grpSp>
            <p:nvGrpSpPr>
              <p:cNvPr id="414" name="Группа 413"/>
              <p:cNvGrpSpPr/>
              <p:nvPr/>
            </p:nvGrpSpPr>
            <p:grpSpPr>
              <a:xfrm>
                <a:off x="7765301" y="4457439"/>
                <a:ext cx="2974026" cy="3743622"/>
                <a:chOff x="6897578" y="4082211"/>
                <a:chExt cx="2644738" cy="2764039"/>
              </a:xfrm>
            </p:grpSpPr>
            <p:sp>
              <p:nvSpPr>
                <p:cNvPr id="41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7066917" y="6209278"/>
                  <a:ext cx="1460939" cy="15222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82" tIns="63992" rIns="127982" bIns="63992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defRPr/>
                  </a:pPr>
                  <a:endParaRPr lang="ru-RU" altLang="ru-RU" sz="500" b="0" dirty="0">
                    <a:solidFill>
                      <a:srgbClr val="000000"/>
                    </a:solidFill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418" name="Группа 417"/>
                <p:cNvGrpSpPr/>
                <p:nvPr/>
              </p:nvGrpSpPr>
              <p:grpSpPr>
                <a:xfrm>
                  <a:off x="6897578" y="4082211"/>
                  <a:ext cx="2644738" cy="2764039"/>
                  <a:chOff x="9401428" y="1559479"/>
                  <a:chExt cx="3026400" cy="5253681"/>
                </a:xfrm>
              </p:grpSpPr>
              <p:grpSp>
                <p:nvGrpSpPr>
                  <p:cNvPr id="423" name="Группа 422"/>
                  <p:cNvGrpSpPr/>
                  <p:nvPr/>
                </p:nvGrpSpPr>
                <p:grpSpPr>
                  <a:xfrm>
                    <a:off x="9401428" y="1559479"/>
                    <a:ext cx="3026400" cy="5253681"/>
                    <a:chOff x="6759623" y="3727167"/>
                    <a:chExt cx="2464767" cy="3113013"/>
                  </a:xfrm>
                </p:grpSpPr>
                <p:sp>
                  <p:nvSpPr>
                    <p:cNvPr id="428" name="Rectangle 9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759623" y="3767481"/>
                      <a:ext cx="2134158" cy="3072699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>
                      <a:defPPr>
                        <a:defRPr lang="ru-RU"/>
                      </a:defPPr>
                      <a:lvl1pPr marL="0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527242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054488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581736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108967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636191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3163420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690663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4217897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defTabSz="912321">
                        <a:defRPr/>
                      </a:pPr>
                      <a:endParaRPr lang="ru-RU" altLang="ru-RU" sz="8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429" name="Text Box 97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7165774" y="5712496"/>
                      <a:ext cx="1833906" cy="36340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square" lIns="127985" tIns="63994" rIns="127985" bIns="63994">
                      <a:spAutoFit/>
                    </a:bodyPr>
                    <a:lstStyle>
                      <a:defPPr>
                        <a:defRPr lang="ru-RU"/>
                      </a:defPPr>
                      <a:lvl1pPr marL="0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527242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054488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581736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108967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636191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3163420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690663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4217897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>
                        <a:defRPr/>
                      </a:pPr>
                      <a:r>
                        <a:rPr lang="ru-RU" altLang="ru-RU" sz="1000" b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- прогноз нарушения </a:t>
                      </a:r>
                      <a:r>
                        <a:rPr lang="ru-RU" altLang="ru-RU" sz="1000" b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ЛЭП </a:t>
                      </a:r>
                      <a:r>
                        <a:rPr lang="ru-RU" altLang="ru-RU" sz="1000" b="0" kern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(УГМС)</a:t>
                      </a:r>
                      <a:r>
                        <a:rPr lang="ru-RU" altLang="ru-RU" sz="1000" b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430" name="Text Box 97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7274325" y="3727167"/>
                      <a:ext cx="1606383" cy="241833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square" lIns="127985" tIns="63994" rIns="127985" bIns="63994">
                      <a:spAutoFit/>
                    </a:bodyPr>
                    <a:lstStyle>
                      <a:defPPr>
                        <a:defRPr lang="ru-RU"/>
                      </a:defPPr>
                      <a:lvl1pPr marL="0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527242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054488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581736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108967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636191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3163420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690663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4217897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>
                        <a:defRPr/>
                      </a:pPr>
                      <a:r>
                        <a:rPr lang="ru-RU" altLang="ru-RU" sz="100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Условные обозначения</a:t>
                      </a:r>
                    </a:p>
                  </p:txBody>
                </p:sp>
                <p:sp>
                  <p:nvSpPr>
                    <p:cNvPr id="431" name="Text Box 97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7187581" y="6232909"/>
                      <a:ext cx="1609849" cy="209841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square" lIns="127985" tIns="63994" rIns="127985" bIns="63994">
                      <a:spAutoFit/>
                    </a:bodyPr>
                    <a:lstStyle>
                      <a:defPPr>
                        <a:defRPr lang="ru-RU"/>
                      </a:defPPr>
                      <a:lvl1pPr marL="0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527242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054488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581736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108967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636191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3163420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690663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4217897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>
                        <a:defRPr/>
                      </a:pPr>
                      <a:endParaRPr lang="ru-RU" altLang="ru-RU" sz="800" b="0" dirty="0">
                        <a:solidFill>
                          <a:srgbClr val="000000"/>
                        </a:solidFill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432" name="TextBox 10"/>
                    <p:cNvSpPr txBox="1"/>
                    <p:nvPr/>
                  </p:nvSpPr>
                  <p:spPr>
                    <a:xfrm>
                      <a:off x="6844151" y="6597757"/>
                      <a:ext cx="591514" cy="204745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effectLst>
                      <a:softEdge rad="63500"/>
                    </a:effectLst>
                  </p:spPr>
                  <p:txBody>
                    <a:bodyPr wrap="square" rtlCol="0">
                      <a:spAutoFit/>
                    </a:bodyPr>
                    <a:lstStyle>
                      <a:defPPr>
                        <a:defRPr lang="ru-RU"/>
                      </a:defPPr>
                      <a:lvl1pPr marL="0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527242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054488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581736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108967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636191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3163420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690663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4217897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l" defTabSz="912321">
                        <a:defRPr/>
                      </a:pPr>
                      <a:r>
                        <a:rPr lang="ru-RU" sz="1000" dirty="0" smtClean="0">
                          <a:solidFill>
                            <a:prstClr val="black"/>
                          </a:solidFill>
                          <a:latin typeface="Arial" pitchFamily="34" charset="0"/>
                          <a:cs typeface="Arial" pitchFamily="34" charset="0"/>
                        </a:rPr>
                        <a:t>Город</a:t>
                      </a:r>
                      <a:endParaRPr lang="ru-RU" sz="1000" dirty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433" name="Полилиния 432"/>
                    <p:cNvSpPr/>
                    <p:nvPr/>
                  </p:nvSpPr>
                  <p:spPr>
                    <a:xfrm>
                      <a:off x="6881233" y="5740396"/>
                      <a:ext cx="324905" cy="204788"/>
                    </a:xfrm>
                    <a:custGeom>
                      <a:avLst/>
                      <a:gdLst>
                        <a:gd name="connsiteX0" fmla="*/ 42863 w 324905"/>
                        <a:gd name="connsiteY0" fmla="*/ 28575 h 204788"/>
                        <a:gd name="connsiteX1" fmla="*/ 47625 w 324905"/>
                        <a:gd name="connsiteY1" fmla="*/ 4763 h 204788"/>
                        <a:gd name="connsiteX2" fmla="*/ 61913 w 324905"/>
                        <a:gd name="connsiteY2" fmla="*/ 0 h 204788"/>
                        <a:gd name="connsiteX3" fmla="*/ 95250 w 324905"/>
                        <a:gd name="connsiteY3" fmla="*/ 4763 h 204788"/>
                        <a:gd name="connsiteX4" fmla="*/ 200025 w 324905"/>
                        <a:gd name="connsiteY4" fmla="*/ 9525 h 204788"/>
                        <a:gd name="connsiteX5" fmla="*/ 252413 w 324905"/>
                        <a:gd name="connsiteY5" fmla="*/ 14288 h 204788"/>
                        <a:gd name="connsiteX6" fmla="*/ 280988 w 324905"/>
                        <a:gd name="connsiteY6" fmla="*/ 23813 h 204788"/>
                        <a:gd name="connsiteX7" fmla="*/ 285750 w 324905"/>
                        <a:gd name="connsiteY7" fmla="*/ 52388 h 204788"/>
                        <a:gd name="connsiteX8" fmla="*/ 300038 w 324905"/>
                        <a:gd name="connsiteY8" fmla="*/ 57150 h 204788"/>
                        <a:gd name="connsiteX9" fmla="*/ 314325 w 324905"/>
                        <a:gd name="connsiteY9" fmla="*/ 66675 h 204788"/>
                        <a:gd name="connsiteX10" fmla="*/ 323850 w 324905"/>
                        <a:gd name="connsiteY10" fmla="*/ 80963 h 204788"/>
                        <a:gd name="connsiteX11" fmla="*/ 319088 w 324905"/>
                        <a:gd name="connsiteY11" fmla="*/ 180975 h 204788"/>
                        <a:gd name="connsiteX12" fmla="*/ 300038 w 324905"/>
                        <a:gd name="connsiteY12" fmla="*/ 185738 h 204788"/>
                        <a:gd name="connsiteX13" fmla="*/ 228600 w 324905"/>
                        <a:gd name="connsiteY13" fmla="*/ 190500 h 204788"/>
                        <a:gd name="connsiteX14" fmla="*/ 209550 w 324905"/>
                        <a:gd name="connsiteY14" fmla="*/ 195263 h 204788"/>
                        <a:gd name="connsiteX15" fmla="*/ 185738 w 324905"/>
                        <a:gd name="connsiteY15" fmla="*/ 200025 h 204788"/>
                        <a:gd name="connsiteX16" fmla="*/ 171450 w 324905"/>
                        <a:gd name="connsiteY16" fmla="*/ 204788 h 204788"/>
                        <a:gd name="connsiteX17" fmla="*/ 152400 w 324905"/>
                        <a:gd name="connsiteY17" fmla="*/ 190500 h 204788"/>
                        <a:gd name="connsiteX18" fmla="*/ 138113 w 324905"/>
                        <a:gd name="connsiteY18" fmla="*/ 180975 h 204788"/>
                        <a:gd name="connsiteX19" fmla="*/ 123825 w 324905"/>
                        <a:gd name="connsiteY19" fmla="*/ 166688 h 204788"/>
                        <a:gd name="connsiteX20" fmla="*/ 95250 w 324905"/>
                        <a:gd name="connsiteY20" fmla="*/ 152400 h 204788"/>
                        <a:gd name="connsiteX21" fmla="*/ 42863 w 324905"/>
                        <a:gd name="connsiteY21" fmla="*/ 147638 h 204788"/>
                        <a:gd name="connsiteX22" fmla="*/ 14288 w 324905"/>
                        <a:gd name="connsiteY22" fmla="*/ 133350 h 204788"/>
                        <a:gd name="connsiteX23" fmla="*/ 4763 w 324905"/>
                        <a:gd name="connsiteY23" fmla="*/ 119063 h 204788"/>
                        <a:gd name="connsiteX24" fmla="*/ 0 w 324905"/>
                        <a:gd name="connsiteY24" fmla="*/ 104775 h 204788"/>
                        <a:gd name="connsiteX25" fmla="*/ 19050 w 324905"/>
                        <a:gd name="connsiteY25" fmla="*/ 42863 h 204788"/>
                        <a:gd name="connsiteX26" fmla="*/ 42863 w 324905"/>
                        <a:gd name="connsiteY26" fmla="*/ 28575 h 20478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</a:cxnLst>
                      <a:rect l="l" t="t" r="r" b="b"/>
                      <a:pathLst>
                        <a:path w="324905" h="204788">
                          <a:moveTo>
                            <a:pt x="42863" y="28575"/>
                          </a:moveTo>
                          <a:cubicBezTo>
                            <a:pt x="44450" y="20638"/>
                            <a:pt x="43135" y="11498"/>
                            <a:pt x="47625" y="4763"/>
                          </a:cubicBezTo>
                          <a:cubicBezTo>
                            <a:pt x="50410" y="586"/>
                            <a:pt x="56893" y="0"/>
                            <a:pt x="61913" y="0"/>
                          </a:cubicBezTo>
                          <a:cubicBezTo>
                            <a:pt x="73138" y="0"/>
                            <a:pt x="84138" y="3175"/>
                            <a:pt x="95250" y="4763"/>
                          </a:cubicBezTo>
                          <a:cubicBezTo>
                            <a:pt x="147969" y="22336"/>
                            <a:pt x="113804" y="14914"/>
                            <a:pt x="200025" y="9525"/>
                          </a:cubicBezTo>
                          <a:cubicBezTo>
                            <a:pt x="217488" y="11113"/>
                            <a:pt x="235145" y="11241"/>
                            <a:pt x="252413" y="14288"/>
                          </a:cubicBezTo>
                          <a:cubicBezTo>
                            <a:pt x="262300" y="16033"/>
                            <a:pt x="280988" y="23813"/>
                            <a:pt x="280988" y="23813"/>
                          </a:cubicBezTo>
                          <a:cubicBezTo>
                            <a:pt x="282575" y="33338"/>
                            <a:pt x="280959" y="44004"/>
                            <a:pt x="285750" y="52388"/>
                          </a:cubicBezTo>
                          <a:cubicBezTo>
                            <a:pt x="288241" y="56747"/>
                            <a:pt x="295548" y="54905"/>
                            <a:pt x="300038" y="57150"/>
                          </a:cubicBezTo>
                          <a:cubicBezTo>
                            <a:pt x="305157" y="59710"/>
                            <a:pt x="309563" y="63500"/>
                            <a:pt x="314325" y="66675"/>
                          </a:cubicBezTo>
                          <a:cubicBezTo>
                            <a:pt x="317500" y="71438"/>
                            <a:pt x="323612" y="75244"/>
                            <a:pt x="323850" y="80963"/>
                          </a:cubicBezTo>
                          <a:cubicBezTo>
                            <a:pt x="325240" y="114309"/>
                            <a:pt x="326484" y="148430"/>
                            <a:pt x="319088" y="180975"/>
                          </a:cubicBezTo>
                          <a:cubicBezTo>
                            <a:pt x="317637" y="187358"/>
                            <a:pt x="306548" y="185053"/>
                            <a:pt x="300038" y="185738"/>
                          </a:cubicBezTo>
                          <a:cubicBezTo>
                            <a:pt x="276304" y="188236"/>
                            <a:pt x="252413" y="188913"/>
                            <a:pt x="228600" y="190500"/>
                          </a:cubicBezTo>
                          <a:cubicBezTo>
                            <a:pt x="222250" y="192088"/>
                            <a:pt x="215940" y="193843"/>
                            <a:pt x="209550" y="195263"/>
                          </a:cubicBezTo>
                          <a:cubicBezTo>
                            <a:pt x="201648" y="197019"/>
                            <a:pt x="193591" y="198062"/>
                            <a:pt x="185738" y="200025"/>
                          </a:cubicBezTo>
                          <a:cubicBezTo>
                            <a:pt x="180868" y="201243"/>
                            <a:pt x="176213" y="203200"/>
                            <a:pt x="171450" y="204788"/>
                          </a:cubicBezTo>
                          <a:cubicBezTo>
                            <a:pt x="165100" y="200025"/>
                            <a:pt x="158859" y="195114"/>
                            <a:pt x="152400" y="190500"/>
                          </a:cubicBezTo>
                          <a:cubicBezTo>
                            <a:pt x="147743" y="187173"/>
                            <a:pt x="142510" y="184639"/>
                            <a:pt x="138113" y="180975"/>
                          </a:cubicBezTo>
                          <a:cubicBezTo>
                            <a:pt x="132939" y="176663"/>
                            <a:pt x="128999" y="171000"/>
                            <a:pt x="123825" y="166688"/>
                          </a:cubicBezTo>
                          <a:cubicBezTo>
                            <a:pt x="116019" y="160183"/>
                            <a:pt x="105619" y="153881"/>
                            <a:pt x="95250" y="152400"/>
                          </a:cubicBezTo>
                          <a:cubicBezTo>
                            <a:pt x="77892" y="149920"/>
                            <a:pt x="60325" y="149225"/>
                            <a:pt x="42863" y="147638"/>
                          </a:cubicBezTo>
                          <a:cubicBezTo>
                            <a:pt x="31242" y="143764"/>
                            <a:pt x="23520" y="142582"/>
                            <a:pt x="14288" y="133350"/>
                          </a:cubicBezTo>
                          <a:cubicBezTo>
                            <a:pt x="10241" y="129303"/>
                            <a:pt x="7323" y="124182"/>
                            <a:pt x="4763" y="119063"/>
                          </a:cubicBezTo>
                          <a:cubicBezTo>
                            <a:pt x="2518" y="114573"/>
                            <a:pt x="1588" y="109538"/>
                            <a:pt x="0" y="104775"/>
                          </a:cubicBezTo>
                          <a:cubicBezTo>
                            <a:pt x="5433" y="50448"/>
                            <a:pt x="-6518" y="68431"/>
                            <a:pt x="19050" y="42863"/>
                          </a:cubicBezTo>
                          <a:lnTo>
                            <a:pt x="42863" y="28575"/>
                          </a:lnTo>
                          <a:close/>
                        </a:path>
                      </a:pathLst>
                    </a:custGeom>
                    <a:solidFill>
                      <a:srgbClr val="FF0000">
                        <a:alpha val="40000"/>
                      </a:srgbClr>
                    </a:solidFill>
                    <a:ln>
                      <a:solidFill>
                        <a:srgbClr val="FF000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ru-RU"/>
                      </a:defPPr>
                      <a:lvl1pPr marL="0" algn="l" defTabSz="1054488" rtl="0" eaLnBrk="1" latinLnBrk="0" hangingPunct="1">
                        <a:defRPr sz="21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527242" algn="l" defTabSz="1054488" rtl="0" eaLnBrk="1" latinLnBrk="0" hangingPunct="1">
                        <a:defRPr sz="21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054488" algn="l" defTabSz="1054488" rtl="0" eaLnBrk="1" latinLnBrk="0" hangingPunct="1">
                        <a:defRPr sz="21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581736" algn="l" defTabSz="1054488" rtl="0" eaLnBrk="1" latinLnBrk="0" hangingPunct="1">
                        <a:defRPr sz="21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108967" algn="l" defTabSz="1054488" rtl="0" eaLnBrk="1" latinLnBrk="0" hangingPunct="1">
                        <a:defRPr sz="21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636191" algn="l" defTabSz="1054488" rtl="0" eaLnBrk="1" latinLnBrk="0" hangingPunct="1">
                        <a:defRPr sz="21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3163420" algn="l" defTabSz="1054488" rtl="0" eaLnBrk="1" latinLnBrk="0" hangingPunct="1">
                        <a:defRPr sz="21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690663" algn="l" defTabSz="1054488" rtl="0" eaLnBrk="1" latinLnBrk="0" hangingPunct="1">
                        <a:defRPr sz="21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4217897" algn="l" defTabSz="1054488" rtl="0" eaLnBrk="1" latinLnBrk="0" hangingPunct="1">
                        <a:defRPr sz="21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 defTabSz="912321">
                        <a:defRPr/>
                      </a:pPr>
                      <a:endParaRPr lang="ru-RU" sz="800" dirty="0">
                        <a:solidFill>
                          <a:prstClr val="white"/>
                        </a:solidFill>
                      </a:endParaRPr>
                    </a:p>
                  </p:txBody>
                </p:sp>
                <p:sp>
                  <p:nvSpPr>
                    <p:cNvPr id="434" name="Прямоугольник 433"/>
                    <p:cNvSpPr/>
                    <p:nvPr/>
                  </p:nvSpPr>
                  <p:spPr>
                    <a:xfrm>
                      <a:off x="6789967" y="6011515"/>
                      <a:ext cx="527227" cy="138165"/>
                    </a:xfrm>
                    <a:prstGeom prst="rect">
                      <a:avLst/>
                    </a:prstGeom>
                    <a:solidFill>
                      <a:srgbClr val="FFFF00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ru-RU"/>
                      </a:defPPr>
                      <a:lvl1pPr marL="0" algn="l" defTabSz="1054488" rtl="0" eaLnBrk="1" latinLnBrk="0" hangingPunct="1">
                        <a:defRPr sz="21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527242" algn="l" defTabSz="1054488" rtl="0" eaLnBrk="1" latinLnBrk="0" hangingPunct="1">
                        <a:defRPr sz="21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054488" algn="l" defTabSz="1054488" rtl="0" eaLnBrk="1" latinLnBrk="0" hangingPunct="1">
                        <a:defRPr sz="21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581736" algn="l" defTabSz="1054488" rtl="0" eaLnBrk="1" latinLnBrk="0" hangingPunct="1">
                        <a:defRPr sz="21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108967" algn="l" defTabSz="1054488" rtl="0" eaLnBrk="1" latinLnBrk="0" hangingPunct="1">
                        <a:defRPr sz="21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636191" algn="l" defTabSz="1054488" rtl="0" eaLnBrk="1" latinLnBrk="0" hangingPunct="1">
                        <a:defRPr sz="21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3163420" algn="l" defTabSz="1054488" rtl="0" eaLnBrk="1" latinLnBrk="0" hangingPunct="1">
                        <a:defRPr sz="21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690663" algn="l" defTabSz="1054488" rtl="0" eaLnBrk="1" latinLnBrk="0" hangingPunct="1">
                        <a:defRPr sz="21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4217897" algn="l" defTabSz="1054488" rtl="0" eaLnBrk="1" latinLnBrk="0" hangingPunct="1">
                        <a:defRPr sz="21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 defTabSz="912321">
                        <a:defRPr/>
                      </a:pPr>
                      <a:r>
                        <a:rPr lang="ru-RU" sz="800" dirty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321/20</a:t>
                      </a:r>
                    </a:p>
                  </p:txBody>
                </p:sp>
                <p:sp>
                  <p:nvSpPr>
                    <p:cNvPr id="435" name="Text Box 97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7249111" y="6567185"/>
                      <a:ext cx="1831079" cy="23543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square" lIns="127985" tIns="63994" rIns="127985" bIns="63994">
                      <a:spAutoFit/>
                    </a:bodyPr>
                    <a:lstStyle>
                      <a:defPPr>
                        <a:defRPr lang="ru-RU"/>
                      </a:defPPr>
                      <a:lvl1pPr marL="0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527242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054488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581736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108967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636191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3163420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690663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4217897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>
                        <a:defRPr/>
                      </a:pPr>
                      <a:r>
                        <a:rPr lang="ru-RU" altLang="ru-RU" sz="1000" b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- муниципальное образование</a:t>
                      </a:r>
                    </a:p>
                  </p:txBody>
                </p:sp>
                <p:sp>
                  <p:nvSpPr>
                    <p:cNvPr id="436" name="Text Box 97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7327897" y="4656852"/>
                      <a:ext cx="1896493" cy="23543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square" lIns="127985" tIns="63994" rIns="127985" bIns="63994">
                      <a:spAutoFit/>
                    </a:bodyPr>
                    <a:lstStyle>
                      <a:defPPr>
                        <a:defRPr lang="ru-RU"/>
                      </a:defPPr>
                      <a:lvl1pPr marL="0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527242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054488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581736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108967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636191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3163420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690663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4217897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>
                        <a:defRPr/>
                      </a:pPr>
                      <a:r>
                        <a:rPr lang="ru-RU" altLang="ru-RU" sz="1000" b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- линии </a:t>
                      </a:r>
                      <a:r>
                        <a:rPr lang="ru-RU" altLang="ru-RU" sz="1000" b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электропередач</a:t>
                      </a:r>
                      <a:endPara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437" name="Text Box 97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7266267" y="5973077"/>
                      <a:ext cx="1898652" cy="23543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127985" tIns="63994" rIns="127985" bIns="63994">
                      <a:spAutoFit/>
                    </a:bodyPr>
                    <a:lstStyle>
                      <a:defPPr>
                        <a:defRPr lang="ru-RU"/>
                      </a:defPPr>
                      <a:lvl1pPr marL="0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527242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054488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581736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108967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636191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3163420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690663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4217897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>
                        <a:defRPr/>
                      </a:pPr>
                      <a:r>
                        <a:rPr lang="ru-RU" altLang="ru-RU" sz="1000" kern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- </a:t>
                      </a:r>
                      <a:r>
                        <a:rPr lang="ru-RU" altLang="ru-RU" sz="100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протяженность ЛЭП/ТП (шт.)</a:t>
                      </a:r>
                    </a:p>
                  </p:txBody>
                </p:sp>
                <p:sp>
                  <p:nvSpPr>
                    <p:cNvPr id="438" name="Text Box 97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7429220" y="4063712"/>
                      <a:ext cx="873125" cy="23543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square" lIns="127985" tIns="63994" rIns="127985" bIns="63994">
                      <a:spAutoFit/>
                    </a:bodyPr>
                    <a:lstStyle>
                      <a:defPPr>
                        <a:defRPr lang="ru-RU"/>
                      </a:defPPr>
                      <a:lvl1pPr marL="0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527242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054488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581736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108967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636191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3163420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690663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4217897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>
                        <a:defRPr/>
                      </a:pPr>
                      <a:r>
                        <a:rPr lang="ru-RU" altLang="ru-RU" sz="1000" b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altLang="ru-RU" sz="1000" b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осадки, мм</a:t>
                      </a:r>
                      <a:endPara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</p:grpSp>
              <p:sp>
                <p:nvSpPr>
                  <p:cNvPr id="424" name="Скругленный прямоугольник 423"/>
                  <p:cNvSpPr/>
                  <p:nvPr/>
                </p:nvSpPr>
                <p:spPr>
                  <a:xfrm>
                    <a:off x="9637258" y="6127238"/>
                    <a:ext cx="282820" cy="225201"/>
                  </a:xfrm>
                  <a:prstGeom prst="roundRect">
                    <a:avLst/>
                  </a:prstGeom>
                  <a:solidFill>
                    <a:schemeClr val="accent6">
                      <a:lumMod val="20000"/>
                      <a:lumOff val="80000"/>
                    </a:schemeClr>
                  </a:solidFill>
                  <a:ln>
                    <a:solidFill>
                      <a:schemeClr val="tx1"/>
                    </a:solidFill>
                  </a:ln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/>
                    <a:r>
                      <a:rPr lang="ru-RU" sz="800" b="1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60%</a:t>
                    </a:r>
                  </a:p>
                </p:txBody>
              </p:sp>
              <p:sp>
                <p:nvSpPr>
                  <p:cNvPr id="425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008980" y="5925488"/>
                    <a:ext cx="2202328" cy="545576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80200" tIns="40101" rIns="80200" bIns="40101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55471"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износ электроэнергетических </a:t>
                    </a: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систем </a:t>
                    </a:r>
                  </a:p>
                </p:txBody>
              </p:sp>
              <p:sp>
                <p:nvSpPr>
                  <p:cNvPr id="426" name="Прямоугольник 425"/>
                  <p:cNvSpPr/>
                  <p:nvPr/>
                </p:nvSpPr>
                <p:spPr>
                  <a:xfrm>
                    <a:off x="9438681" y="5747122"/>
                    <a:ext cx="658385" cy="230603"/>
                  </a:xfrm>
                  <a:prstGeom prst="rect">
                    <a:avLst/>
                  </a:prstGeom>
                  <a:solidFill>
                    <a:srgbClr val="92D050"/>
                  </a:solidFill>
                  <a:ln w="1270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lIns="68571" tIns="34286" rIns="68571" bIns="34286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/>
                    <a:r>
                      <a:rPr lang="ru-RU" sz="800" kern="0" dirty="0">
                        <a:solidFill>
                          <a:prstClr val="black"/>
                        </a:solidFill>
                        <a:cs typeface="Times New Roman" panose="02020603050405020304" pitchFamily="18" charset="0"/>
                      </a:rPr>
                      <a:t>19/330</a:t>
                    </a:r>
                  </a:p>
                </p:txBody>
              </p:sp>
              <p:sp>
                <p:nvSpPr>
                  <p:cNvPr id="42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025082" y="5647837"/>
                    <a:ext cx="1868848" cy="39731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73" tIns="63988" rIns="127973" bIns="63988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кол-во домов /населения</a:t>
                    </a:r>
                  </a:p>
                </p:txBody>
              </p:sp>
            </p:grpSp>
            <p:sp>
              <p:nvSpPr>
                <p:cNvPr id="41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7335606" y="5464351"/>
                  <a:ext cx="1948620" cy="18518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95989" tIns="47996" rIns="95989" bIns="47996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defRPr/>
                  </a:pPr>
                  <a:r>
                    <a:rPr lang="ru-RU" altLang="ru-RU" sz="1000" b="0" kern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количество </a:t>
                  </a:r>
                  <a:r>
                    <a:rPr lang="ru-RU" altLang="ru-RU" sz="1000" b="0" kern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осадков (УГМС), </a:t>
                  </a:r>
                  <a:r>
                    <a:rPr lang="ru-RU" altLang="ru-RU" sz="1000" b="0" kern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мм</a:t>
                  </a:r>
                </a:p>
              </p:txBody>
            </p:sp>
            <p:sp>
              <p:nvSpPr>
                <p:cNvPr id="420" name="TextBox 23"/>
                <p:cNvSpPr txBox="1"/>
                <p:nvPr/>
              </p:nvSpPr>
              <p:spPr>
                <a:xfrm>
                  <a:off x="7029503" y="5479167"/>
                  <a:ext cx="383894" cy="181793"/>
                </a:xfrm>
                <a:prstGeom prst="rect">
                  <a:avLst/>
                </a:prstGeom>
                <a:solidFill>
                  <a:srgbClr val="4F81BD">
                    <a:lumMod val="75000"/>
                  </a:srgbClr>
                </a:solidFill>
                <a:effectLst>
                  <a:softEdge rad="63500"/>
                </a:effectLst>
              </p:spPr>
              <p:txBody>
                <a:bodyPr wrap="square" rtlCol="0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12321">
                    <a:defRPr/>
                  </a:pPr>
                  <a:r>
                    <a: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rPr>
                    <a:t>2</a:t>
                  </a:r>
                  <a:r>
                    <a:rPr lang="ru-RU" sz="1000" kern="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rPr>
                    <a:t>0</a:t>
                  </a:r>
                </a:p>
              </p:txBody>
            </p:sp>
            <p:sp>
              <p:nvSpPr>
                <p:cNvPr id="421" name="TextBox 23"/>
                <p:cNvSpPr txBox="1"/>
                <p:nvPr/>
              </p:nvSpPr>
              <p:spPr>
                <a:xfrm>
                  <a:off x="7041092" y="5647261"/>
                  <a:ext cx="372305" cy="181793"/>
                </a:xfrm>
                <a:prstGeom prst="rect">
                  <a:avLst/>
                </a:prstGeom>
                <a:solidFill>
                  <a:srgbClr val="FF9900"/>
                </a:solidFill>
                <a:effectLst>
                  <a:softEdge rad="63500"/>
                </a:effectLst>
              </p:spPr>
              <p:txBody>
                <a:bodyPr wrap="square" rtlCol="0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12321">
                    <a:defRPr/>
                  </a:pPr>
                  <a:r>
                    <a:rPr lang="ru-RU" sz="1000" kern="0" dirty="0" smtClean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rPr>
                    <a:t>15</a:t>
                  </a:r>
                  <a:endPara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22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7449857" y="5637358"/>
                  <a:ext cx="1659776" cy="18518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95989" tIns="47996" rIns="95989" bIns="47996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defRPr/>
                  </a:pPr>
                  <a:r>
                    <a:rPr lang="ru-RU" altLang="ru-RU" sz="1000" b="0" kern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порывы ветра (УГМС), м/с</a:t>
                  </a:r>
                </a:p>
              </p:txBody>
            </p:sp>
          </p:grpSp>
          <p:pic>
            <p:nvPicPr>
              <p:cNvPr id="415" name="Рисунок 414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899635" y="5141222"/>
                <a:ext cx="649048" cy="1206564"/>
              </a:xfrm>
              <a:prstGeom prst="rect">
                <a:avLst/>
              </a:prstGeom>
            </p:spPr>
          </p:pic>
          <p:pic>
            <p:nvPicPr>
              <p:cNvPr id="416" name="Рисунок 415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897604" y="4711550"/>
                <a:ext cx="2310493" cy="215263"/>
              </a:xfrm>
              <a:prstGeom prst="rect">
                <a:avLst/>
              </a:prstGeom>
            </p:spPr>
          </p:pic>
        </p:grpSp>
        <p:sp>
          <p:nvSpPr>
            <p:cNvPr id="413" name="Rectangle 152"/>
            <p:cNvSpPr>
              <a:spLocks noChangeArrowheads="1"/>
            </p:cNvSpPr>
            <p:nvPr/>
          </p:nvSpPr>
          <p:spPr bwMode="auto">
            <a:xfrm>
              <a:off x="10457241" y="6311578"/>
              <a:ext cx="1728000" cy="538609"/>
            </a:xfrm>
            <a:prstGeom prst="rect">
              <a:avLst/>
            </a:prstGeom>
            <a:solidFill>
              <a:schemeClr val="bg1">
                <a:alpha val="96861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square" lIns="22554" tIns="0" rIns="22554" bIns="0" anchor="ctr">
              <a:spAutoFit/>
            </a:bodyPr>
            <a:lstStyle/>
            <a:p>
              <a:pPr lvl="0" defTabSz="1727942">
                <a:spcBef>
                  <a:spcPct val="0"/>
                </a:spcBef>
              </a:pPr>
              <a:r>
                <a:rPr lang="ru-RU" altLang="ru-RU" sz="7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ГУ МЧС России по Краснодарскому краю</a:t>
              </a:r>
              <a:endParaRPr lang="ru-RU" altLang="ru-RU" sz="700" i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lvl="0" defTabSz="1727942">
                <a:spcBef>
                  <a:spcPct val="0"/>
                </a:spcBef>
              </a:pPr>
              <a:r>
                <a:rPr lang="ru-RU" altLang="ru-RU" sz="7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АРМ № 7</a:t>
              </a:r>
            </a:p>
            <a:p>
              <a:pPr lvl="0" defTabSz="1727942">
                <a:spcBef>
                  <a:spcPct val="0"/>
                </a:spcBef>
              </a:pPr>
              <a:r>
                <a:rPr lang="ru-RU" altLang="ru-RU" sz="7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16:00 02.08.2023 </a:t>
              </a:r>
            </a:p>
            <a:p>
              <a:pPr lvl="0" defTabSz="1727942">
                <a:spcBef>
                  <a:spcPct val="0"/>
                </a:spcBef>
              </a:pPr>
              <a:r>
                <a:rPr lang="ru-RU" altLang="ru-RU" sz="7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Исп. А.В. Попов</a:t>
              </a:r>
            </a:p>
            <a:p>
              <a:pPr lvl="0" defTabSz="1727942">
                <a:spcBef>
                  <a:spcPct val="0"/>
                </a:spcBef>
              </a:pPr>
              <a:r>
                <a:rPr lang="ru-RU" sz="7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Тел. 3220-5507</a:t>
              </a:r>
              <a:endPara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10" name="Группа 409"/>
          <p:cNvGrpSpPr/>
          <p:nvPr/>
        </p:nvGrpSpPr>
        <p:grpSpPr>
          <a:xfrm>
            <a:off x="3858277" y="4398399"/>
            <a:ext cx="1581368" cy="723767"/>
            <a:chOff x="406713" y="1180365"/>
            <a:chExt cx="1581368" cy="723767"/>
          </a:xfrm>
        </p:grpSpPr>
        <p:cxnSp>
          <p:nvCxnSpPr>
            <p:cNvPr id="439" name="Прямая соединительная линия 438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0" name="Прямая соединительная линия 439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1" name="Скругленный прямоугольник 440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15%</a:t>
              </a:r>
            </a:p>
          </p:txBody>
        </p:sp>
        <p:sp>
          <p:nvSpPr>
            <p:cNvPr id="442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43" name="Прямоугольник 442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984/1336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4" name="Прямоугольник 443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50362/497806 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5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г. Сочи</a:t>
              </a:r>
            </a:p>
          </p:txBody>
        </p:sp>
        <p:sp>
          <p:nvSpPr>
            <p:cNvPr id="446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7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78935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r="13778"/>
          <a:stretch/>
        </p:blipFill>
        <p:spPr>
          <a:xfrm>
            <a:off x="2051" y="707399"/>
            <a:ext cx="12184087" cy="6150601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7" y="-117"/>
            <a:ext cx="12199937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И УСИЛЕНИЯ ВЕТРА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 КРАСНОДАРСКОГО КРАЯ</a:t>
            </a: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</a:t>
            </a:r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03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.08.2023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11" name="Группа 410"/>
          <p:cNvGrpSpPr/>
          <p:nvPr/>
        </p:nvGrpSpPr>
        <p:grpSpPr>
          <a:xfrm>
            <a:off x="9479132" y="2577977"/>
            <a:ext cx="3131213" cy="4272210"/>
            <a:chOff x="9479132" y="2577977"/>
            <a:chExt cx="3131213" cy="4272210"/>
          </a:xfrm>
        </p:grpSpPr>
        <p:grpSp>
          <p:nvGrpSpPr>
            <p:cNvPr id="412" name="Группа 411"/>
            <p:cNvGrpSpPr/>
            <p:nvPr/>
          </p:nvGrpSpPr>
          <p:grpSpPr>
            <a:xfrm>
              <a:off x="9479132" y="2577977"/>
              <a:ext cx="3131213" cy="3743622"/>
              <a:chOff x="7765301" y="4457439"/>
              <a:chExt cx="2974026" cy="3743622"/>
            </a:xfrm>
          </p:grpSpPr>
          <p:grpSp>
            <p:nvGrpSpPr>
              <p:cNvPr id="414" name="Группа 413"/>
              <p:cNvGrpSpPr/>
              <p:nvPr/>
            </p:nvGrpSpPr>
            <p:grpSpPr>
              <a:xfrm>
                <a:off x="7765301" y="4457439"/>
                <a:ext cx="2974026" cy="3743622"/>
                <a:chOff x="6897578" y="4082211"/>
                <a:chExt cx="2644738" cy="2764039"/>
              </a:xfrm>
            </p:grpSpPr>
            <p:sp>
              <p:nvSpPr>
                <p:cNvPr id="41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7066917" y="6209278"/>
                  <a:ext cx="1460939" cy="15222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82" tIns="63992" rIns="127982" bIns="63992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defRPr/>
                  </a:pPr>
                  <a:endParaRPr lang="ru-RU" altLang="ru-RU" sz="500" b="0" dirty="0">
                    <a:solidFill>
                      <a:srgbClr val="000000"/>
                    </a:solidFill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418" name="Группа 417"/>
                <p:cNvGrpSpPr/>
                <p:nvPr/>
              </p:nvGrpSpPr>
              <p:grpSpPr>
                <a:xfrm>
                  <a:off x="6897578" y="4082211"/>
                  <a:ext cx="2644738" cy="2764039"/>
                  <a:chOff x="9401428" y="1559479"/>
                  <a:chExt cx="3026400" cy="5253681"/>
                </a:xfrm>
              </p:grpSpPr>
              <p:grpSp>
                <p:nvGrpSpPr>
                  <p:cNvPr id="423" name="Группа 422"/>
                  <p:cNvGrpSpPr/>
                  <p:nvPr/>
                </p:nvGrpSpPr>
                <p:grpSpPr>
                  <a:xfrm>
                    <a:off x="9401428" y="1559479"/>
                    <a:ext cx="3026400" cy="5253681"/>
                    <a:chOff x="6759623" y="3727167"/>
                    <a:chExt cx="2464767" cy="3113013"/>
                  </a:xfrm>
                </p:grpSpPr>
                <p:sp>
                  <p:nvSpPr>
                    <p:cNvPr id="428" name="Rectangle 9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759623" y="3767481"/>
                      <a:ext cx="2134158" cy="3072699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>
                      <a:defPPr>
                        <a:defRPr lang="ru-RU"/>
                      </a:defPPr>
                      <a:lvl1pPr marL="0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527242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054488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581736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108967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636191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3163420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690663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4217897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defTabSz="912321">
                        <a:defRPr/>
                      </a:pPr>
                      <a:endParaRPr lang="ru-RU" altLang="ru-RU" sz="8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429" name="Text Box 97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7165774" y="5712496"/>
                      <a:ext cx="1833906" cy="36340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square" lIns="127985" tIns="63994" rIns="127985" bIns="63994">
                      <a:spAutoFit/>
                    </a:bodyPr>
                    <a:lstStyle>
                      <a:defPPr>
                        <a:defRPr lang="ru-RU"/>
                      </a:defPPr>
                      <a:lvl1pPr marL="0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527242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054488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581736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108967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636191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3163420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690663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4217897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>
                        <a:defRPr/>
                      </a:pPr>
                      <a:r>
                        <a:rPr lang="ru-RU" altLang="ru-RU" sz="1000" b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- прогноз нарушения </a:t>
                      </a:r>
                      <a:r>
                        <a:rPr lang="ru-RU" altLang="ru-RU" sz="1000" b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ЛЭП </a:t>
                      </a:r>
                      <a:r>
                        <a:rPr lang="ru-RU" altLang="ru-RU" sz="1000" b="0" kern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(УГМС)</a:t>
                      </a:r>
                      <a:r>
                        <a:rPr lang="ru-RU" altLang="ru-RU" sz="1000" b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430" name="Text Box 97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7274325" y="3727167"/>
                      <a:ext cx="1606383" cy="241833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square" lIns="127985" tIns="63994" rIns="127985" bIns="63994">
                      <a:spAutoFit/>
                    </a:bodyPr>
                    <a:lstStyle>
                      <a:defPPr>
                        <a:defRPr lang="ru-RU"/>
                      </a:defPPr>
                      <a:lvl1pPr marL="0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527242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054488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581736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108967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636191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3163420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690663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4217897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>
                        <a:defRPr/>
                      </a:pPr>
                      <a:r>
                        <a:rPr lang="ru-RU" altLang="ru-RU" sz="100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Условные обозначения</a:t>
                      </a:r>
                    </a:p>
                  </p:txBody>
                </p:sp>
                <p:sp>
                  <p:nvSpPr>
                    <p:cNvPr id="431" name="Text Box 97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7187581" y="6232909"/>
                      <a:ext cx="1609849" cy="209841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square" lIns="127985" tIns="63994" rIns="127985" bIns="63994">
                      <a:spAutoFit/>
                    </a:bodyPr>
                    <a:lstStyle>
                      <a:defPPr>
                        <a:defRPr lang="ru-RU"/>
                      </a:defPPr>
                      <a:lvl1pPr marL="0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527242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054488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581736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108967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636191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3163420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690663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4217897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>
                        <a:defRPr/>
                      </a:pPr>
                      <a:endParaRPr lang="ru-RU" altLang="ru-RU" sz="800" b="0" dirty="0">
                        <a:solidFill>
                          <a:srgbClr val="000000"/>
                        </a:solidFill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432" name="TextBox 10"/>
                    <p:cNvSpPr txBox="1"/>
                    <p:nvPr/>
                  </p:nvSpPr>
                  <p:spPr>
                    <a:xfrm>
                      <a:off x="6844151" y="6597757"/>
                      <a:ext cx="591514" cy="204745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effectLst>
                      <a:softEdge rad="63500"/>
                    </a:effectLst>
                  </p:spPr>
                  <p:txBody>
                    <a:bodyPr wrap="square" rtlCol="0">
                      <a:spAutoFit/>
                    </a:bodyPr>
                    <a:lstStyle>
                      <a:defPPr>
                        <a:defRPr lang="ru-RU"/>
                      </a:defPPr>
                      <a:lvl1pPr marL="0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527242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054488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581736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108967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636191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3163420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690663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4217897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l" defTabSz="912321">
                        <a:defRPr/>
                      </a:pPr>
                      <a:r>
                        <a:rPr lang="ru-RU" sz="1000" dirty="0" smtClean="0">
                          <a:solidFill>
                            <a:prstClr val="black"/>
                          </a:solidFill>
                          <a:latin typeface="Arial" pitchFamily="34" charset="0"/>
                          <a:cs typeface="Arial" pitchFamily="34" charset="0"/>
                        </a:rPr>
                        <a:t>Город</a:t>
                      </a:r>
                      <a:endParaRPr lang="ru-RU" sz="1000" dirty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433" name="Полилиния 432"/>
                    <p:cNvSpPr/>
                    <p:nvPr/>
                  </p:nvSpPr>
                  <p:spPr>
                    <a:xfrm>
                      <a:off x="6881233" y="5740396"/>
                      <a:ext cx="324905" cy="204788"/>
                    </a:xfrm>
                    <a:custGeom>
                      <a:avLst/>
                      <a:gdLst>
                        <a:gd name="connsiteX0" fmla="*/ 42863 w 324905"/>
                        <a:gd name="connsiteY0" fmla="*/ 28575 h 204788"/>
                        <a:gd name="connsiteX1" fmla="*/ 47625 w 324905"/>
                        <a:gd name="connsiteY1" fmla="*/ 4763 h 204788"/>
                        <a:gd name="connsiteX2" fmla="*/ 61913 w 324905"/>
                        <a:gd name="connsiteY2" fmla="*/ 0 h 204788"/>
                        <a:gd name="connsiteX3" fmla="*/ 95250 w 324905"/>
                        <a:gd name="connsiteY3" fmla="*/ 4763 h 204788"/>
                        <a:gd name="connsiteX4" fmla="*/ 200025 w 324905"/>
                        <a:gd name="connsiteY4" fmla="*/ 9525 h 204788"/>
                        <a:gd name="connsiteX5" fmla="*/ 252413 w 324905"/>
                        <a:gd name="connsiteY5" fmla="*/ 14288 h 204788"/>
                        <a:gd name="connsiteX6" fmla="*/ 280988 w 324905"/>
                        <a:gd name="connsiteY6" fmla="*/ 23813 h 204788"/>
                        <a:gd name="connsiteX7" fmla="*/ 285750 w 324905"/>
                        <a:gd name="connsiteY7" fmla="*/ 52388 h 204788"/>
                        <a:gd name="connsiteX8" fmla="*/ 300038 w 324905"/>
                        <a:gd name="connsiteY8" fmla="*/ 57150 h 204788"/>
                        <a:gd name="connsiteX9" fmla="*/ 314325 w 324905"/>
                        <a:gd name="connsiteY9" fmla="*/ 66675 h 204788"/>
                        <a:gd name="connsiteX10" fmla="*/ 323850 w 324905"/>
                        <a:gd name="connsiteY10" fmla="*/ 80963 h 204788"/>
                        <a:gd name="connsiteX11" fmla="*/ 319088 w 324905"/>
                        <a:gd name="connsiteY11" fmla="*/ 180975 h 204788"/>
                        <a:gd name="connsiteX12" fmla="*/ 300038 w 324905"/>
                        <a:gd name="connsiteY12" fmla="*/ 185738 h 204788"/>
                        <a:gd name="connsiteX13" fmla="*/ 228600 w 324905"/>
                        <a:gd name="connsiteY13" fmla="*/ 190500 h 204788"/>
                        <a:gd name="connsiteX14" fmla="*/ 209550 w 324905"/>
                        <a:gd name="connsiteY14" fmla="*/ 195263 h 204788"/>
                        <a:gd name="connsiteX15" fmla="*/ 185738 w 324905"/>
                        <a:gd name="connsiteY15" fmla="*/ 200025 h 204788"/>
                        <a:gd name="connsiteX16" fmla="*/ 171450 w 324905"/>
                        <a:gd name="connsiteY16" fmla="*/ 204788 h 204788"/>
                        <a:gd name="connsiteX17" fmla="*/ 152400 w 324905"/>
                        <a:gd name="connsiteY17" fmla="*/ 190500 h 204788"/>
                        <a:gd name="connsiteX18" fmla="*/ 138113 w 324905"/>
                        <a:gd name="connsiteY18" fmla="*/ 180975 h 204788"/>
                        <a:gd name="connsiteX19" fmla="*/ 123825 w 324905"/>
                        <a:gd name="connsiteY19" fmla="*/ 166688 h 204788"/>
                        <a:gd name="connsiteX20" fmla="*/ 95250 w 324905"/>
                        <a:gd name="connsiteY20" fmla="*/ 152400 h 204788"/>
                        <a:gd name="connsiteX21" fmla="*/ 42863 w 324905"/>
                        <a:gd name="connsiteY21" fmla="*/ 147638 h 204788"/>
                        <a:gd name="connsiteX22" fmla="*/ 14288 w 324905"/>
                        <a:gd name="connsiteY22" fmla="*/ 133350 h 204788"/>
                        <a:gd name="connsiteX23" fmla="*/ 4763 w 324905"/>
                        <a:gd name="connsiteY23" fmla="*/ 119063 h 204788"/>
                        <a:gd name="connsiteX24" fmla="*/ 0 w 324905"/>
                        <a:gd name="connsiteY24" fmla="*/ 104775 h 204788"/>
                        <a:gd name="connsiteX25" fmla="*/ 19050 w 324905"/>
                        <a:gd name="connsiteY25" fmla="*/ 42863 h 204788"/>
                        <a:gd name="connsiteX26" fmla="*/ 42863 w 324905"/>
                        <a:gd name="connsiteY26" fmla="*/ 28575 h 20478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</a:cxnLst>
                      <a:rect l="l" t="t" r="r" b="b"/>
                      <a:pathLst>
                        <a:path w="324905" h="204788">
                          <a:moveTo>
                            <a:pt x="42863" y="28575"/>
                          </a:moveTo>
                          <a:cubicBezTo>
                            <a:pt x="44450" y="20638"/>
                            <a:pt x="43135" y="11498"/>
                            <a:pt x="47625" y="4763"/>
                          </a:cubicBezTo>
                          <a:cubicBezTo>
                            <a:pt x="50410" y="586"/>
                            <a:pt x="56893" y="0"/>
                            <a:pt x="61913" y="0"/>
                          </a:cubicBezTo>
                          <a:cubicBezTo>
                            <a:pt x="73138" y="0"/>
                            <a:pt x="84138" y="3175"/>
                            <a:pt x="95250" y="4763"/>
                          </a:cubicBezTo>
                          <a:cubicBezTo>
                            <a:pt x="147969" y="22336"/>
                            <a:pt x="113804" y="14914"/>
                            <a:pt x="200025" y="9525"/>
                          </a:cubicBezTo>
                          <a:cubicBezTo>
                            <a:pt x="217488" y="11113"/>
                            <a:pt x="235145" y="11241"/>
                            <a:pt x="252413" y="14288"/>
                          </a:cubicBezTo>
                          <a:cubicBezTo>
                            <a:pt x="262300" y="16033"/>
                            <a:pt x="280988" y="23813"/>
                            <a:pt x="280988" y="23813"/>
                          </a:cubicBezTo>
                          <a:cubicBezTo>
                            <a:pt x="282575" y="33338"/>
                            <a:pt x="280959" y="44004"/>
                            <a:pt x="285750" y="52388"/>
                          </a:cubicBezTo>
                          <a:cubicBezTo>
                            <a:pt x="288241" y="56747"/>
                            <a:pt x="295548" y="54905"/>
                            <a:pt x="300038" y="57150"/>
                          </a:cubicBezTo>
                          <a:cubicBezTo>
                            <a:pt x="305157" y="59710"/>
                            <a:pt x="309563" y="63500"/>
                            <a:pt x="314325" y="66675"/>
                          </a:cubicBezTo>
                          <a:cubicBezTo>
                            <a:pt x="317500" y="71438"/>
                            <a:pt x="323612" y="75244"/>
                            <a:pt x="323850" y="80963"/>
                          </a:cubicBezTo>
                          <a:cubicBezTo>
                            <a:pt x="325240" y="114309"/>
                            <a:pt x="326484" y="148430"/>
                            <a:pt x="319088" y="180975"/>
                          </a:cubicBezTo>
                          <a:cubicBezTo>
                            <a:pt x="317637" y="187358"/>
                            <a:pt x="306548" y="185053"/>
                            <a:pt x="300038" y="185738"/>
                          </a:cubicBezTo>
                          <a:cubicBezTo>
                            <a:pt x="276304" y="188236"/>
                            <a:pt x="252413" y="188913"/>
                            <a:pt x="228600" y="190500"/>
                          </a:cubicBezTo>
                          <a:cubicBezTo>
                            <a:pt x="222250" y="192088"/>
                            <a:pt x="215940" y="193843"/>
                            <a:pt x="209550" y="195263"/>
                          </a:cubicBezTo>
                          <a:cubicBezTo>
                            <a:pt x="201648" y="197019"/>
                            <a:pt x="193591" y="198062"/>
                            <a:pt x="185738" y="200025"/>
                          </a:cubicBezTo>
                          <a:cubicBezTo>
                            <a:pt x="180868" y="201243"/>
                            <a:pt x="176213" y="203200"/>
                            <a:pt x="171450" y="204788"/>
                          </a:cubicBezTo>
                          <a:cubicBezTo>
                            <a:pt x="165100" y="200025"/>
                            <a:pt x="158859" y="195114"/>
                            <a:pt x="152400" y="190500"/>
                          </a:cubicBezTo>
                          <a:cubicBezTo>
                            <a:pt x="147743" y="187173"/>
                            <a:pt x="142510" y="184639"/>
                            <a:pt x="138113" y="180975"/>
                          </a:cubicBezTo>
                          <a:cubicBezTo>
                            <a:pt x="132939" y="176663"/>
                            <a:pt x="128999" y="171000"/>
                            <a:pt x="123825" y="166688"/>
                          </a:cubicBezTo>
                          <a:cubicBezTo>
                            <a:pt x="116019" y="160183"/>
                            <a:pt x="105619" y="153881"/>
                            <a:pt x="95250" y="152400"/>
                          </a:cubicBezTo>
                          <a:cubicBezTo>
                            <a:pt x="77892" y="149920"/>
                            <a:pt x="60325" y="149225"/>
                            <a:pt x="42863" y="147638"/>
                          </a:cubicBezTo>
                          <a:cubicBezTo>
                            <a:pt x="31242" y="143764"/>
                            <a:pt x="23520" y="142582"/>
                            <a:pt x="14288" y="133350"/>
                          </a:cubicBezTo>
                          <a:cubicBezTo>
                            <a:pt x="10241" y="129303"/>
                            <a:pt x="7323" y="124182"/>
                            <a:pt x="4763" y="119063"/>
                          </a:cubicBezTo>
                          <a:cubicBezTo>
                            <a:pt x="2518" y="114573"/>
                            <a:pt x="1588" y="109538"/>
                            <a:pt x="0" y="104775"/>
                          </a:cubicBezTo>
                          <a:cubicBezTo>
                            <a:pt x="5433" y="50448"/>
                            <a:pt x="-6518" y="68431"/>
                            <a:pt x="19050" y="42863"/>
                          </a:cubicBezTo>
                          <a:lnTo>
                            <a:pt x="42863" y="28575"/>
                          </a:lnTo>
                          <a:close/>
                        </a:path>
                      </a:pathLst>
                    </a:custGeom>
                    <a:solidFill>
                      <a:srgbClr val="FF0000">
                        <a:alpha val="40000"/>
                      </a:srgbClr>
                    </a:solidFill>
                    <a:ln>
                      <a:solidFill>
                        <a:srgbClr val="FF000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ru-RU"/>
                      </a:defPPr>
                      <a:lvl1pPr marL="0" algn="l" defTabSz="1054488" rtl="0" eaLnBrk="1" latinLnBrk="0" hangingPunct="1">
                        <a:defRPr sz="21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527242" algn="l" defTabSz="1054488" rtl="0" eaLnBrk="1" latinLnBrk="0" hangingPunct="1">
                        <a:defRPr sz="21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054488" algn="l" defTabSz="1054488" rtl="0" eaLnBrk="1" latinLnBrk="0" hangingPunct="1">
                        <a:defRPr sz="21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581736" algn="l" defTabSz="1054488" rtl="0" eaLnBrk="1" latinLnBrk="0" hangingPunct="1">
                        <a:defRPr sz="21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108967" algn="l" defTabSz="1054488" rtl="0" eaLnBrk="1" latinLnBrk="0" hangingPunct="1">
                        <a:defRPr sz="21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636191" algn="l" defTabSz="1054488" rtl="0" eaLnBrk="1" latinLnBrk="0" hangingPunct="1">
                        <a:defRPr sz="21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3163420" algn="l" defTabSz="1054488" rtl="0" eaLnBrk="1" latinLnBrk="0" hangingPunct="1">
                        <a:defRPr sz="21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690663" algn="l" defTabSz="1054488" rtl="0" eaLnBrk="1" latinLnBrk="0" hangingPunct="1">
                        <a:defRPr sz="21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4217897" algn="l" defTabSz="1054488" rtl="0" eaLnBrk="1" latinLnBrk="0" hangingPunct="1">
                        <a:defRPr sz="21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 defTabSz="912321">
                        <a:defRPr/>
                      </a:pPr>
                      <a:endParaRPr lang="ru-RU" sz="800" dirty="0">
                        <a:solidFill>
                          <a:prstClr val="white"/>
                        </a:solidFill>
                      </a:endParaRPr>
                    </a:p>
                  </p:txBody>
                </p:sp>
                <p:sp>
                  <p:nvSpPr>
                    <p:cNvPr id="434" name="Прямоугольник 433"/>
                    <p:cNvSpPr/>
                    <p:nvPr/>
                  </p:nvSpPr>
                  <p:spPr>
                    <a:xfrm>
                      <a:off x="6789967" y="6011515"/>
                      <a:ext cx="527227" cy="138165"/>
                    </a:xfrm>
                    <a:prstGeom prst="rect">
                      <a:avLst/>
                    </a:prstGeom>
                    <a:solidFill>
                      <a:srgbClr val="FFFF00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ru-RU"/>
                      </a:defPPr>
                      <a:lvl1pPr marL="0" algn="l" defTabSz="1054488" rtl="0" eaLnBrk="1" latinLnBrk="0" hangingPunct="1">
                        <a:defRPr sz="21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527242" algn="l" defTabSz="1054488" rtl="0" eaLnBrk="1" latinLnBrk="0" hangingPunct="1">
                        <a:defRPr sz="21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054488" algn="l" defTabSz="1054488" rtl="0" eaLnBrk="1" latinLnBrk="0" hangingPunct="1">
                        <a:defRPr sz="21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581736" algn="l" defTabSz="1054488" rtl="0" eaLnBrk="1" latinLnBrk="0" hangingPunct="1">
                        <a:defRPr sz="21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108967" algn="l" defTabSz="1054488" rtl="0" eaLnBrk="1" latinLnBrk="0" hangingPunct="1">
                        <a:defRPr sz="21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636191" algn="l" defTabSz="1054488" rtl="0" eaLnBrk="1" latinLnBrk="0" hangingPunct="1">
                        <a:defRPr sz="21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3163420" algn="l" defTabSz="1054488" rtl="0" eaLnBrk="1" latinLnBrk="0" hangingPunct="1">
                        <a:defRPr sz="21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690663" algn="l" defTabSz="1054488" rtl="0" eaLnBrk="1" latinLnBrk="0" hangingPunct="1">
                        <a:defRPr sz="21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4217897" algn="l" defTabSz="1054488" rtl="0" eaLnBrk="1" latinLnBrk="0" hangingPunct="1">
                        <a:defRPr sz="21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 defTabSz="912321">
                        <a:defRPr/>
                      </a:pPr>
                      <a:r>
                        <a:rPr lang="ru-RU" sz="800" dirty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321/20</a:t>
                      </a:r>
                    </a:p>
                  </p:txBody>
                </p:sp>
                <p:sp>
                  <p:nvSpPr>
                    <p:cNvPr id="435" name="Text Box 97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7249111" y="6567185"/>
                      <a:ext cx="1831079" cy="23543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square" lIns="127985" tIns="63994" rIns="127985" bIns="63994">
                      <a:spAutoFit/>
                    </a:bodyPr>
                    <a:lstStyle>
                      <a:defPPr>
                        <a:defRPr lang="ru-RU"/>
                      </a:defPPr>
                      <a:lvl1pPr marL="0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527242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054488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581736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108967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636191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3163420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690663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4217897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>
                        <a:defRPr/>
                      </a:pPr>
                      <a:r>
                        <a:rPr lang="ru-RU" altLang="ru-RU" sz="1000" b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- муниципальное образование</a:t>
                      </a:r>
                    </a:p>
                  </p:txBody>
                </p:sp>
                <p:sp>
                  <p:nvSpPr>
                    <p:cNvPr id="436" name="Text Box 97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7327897" y="4656852"/>
                      <a:ext cx="1896493" cy="23543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square" lIns="127985" tIns="63994" rIns="127985" bIns="63994">
                      <a:spAutoFit/>
                    </a:bodyPr>
                    <a:lstStyle>
                      <a:defPPr>
                        <a:defRPr lang="ru-RU"/>
                      </a:defPPr>
                      <a:lvl1pPr marL="0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527242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054488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581736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108967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636191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3163420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690663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4217897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>
                        <a:defRPr/>
                      </a:pPr>
                      <a:r>
                        <a:rPr lang="ru-RU" altLang="ru-RU" sz="1000" b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- линии </a:t>
                      </a:r>
                      <a:r>
                        <a:rPr lang="ru-RU" altLang="ru-RU" sz="1000" b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электропередач</a:t>
                      </a:r>
                      <a:endPara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437" name="Text Box 97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7266267" y="5973077"/>
                      <a:ext cx="1898652" cy="23543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127985" tIns="63994" rIns="127985" bIns="63994">
                      <a:spAutoFit/>
                    </a:bodyPr>
                    <a:lstStyle>
                      <a:defPPr>
                        <a:defRPr lang="ru-RU"/>
                      </a:defPPr>
                      <a:lvl1pPr marL="0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527242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054488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581736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108967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636191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3163420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690663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4217897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>
                        <a:defRPr/>
                      </a:pPr>
                      <a:r>
                        <a:rPr lang="ru-RU" altLang="ru-RU" sz="1000" kern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- </a:t>
                      </a:r>
                      <a:r>
                        <a:rPr lang="ru-RU" altLang="ru-RU" sz="100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протяженность ЛЭП/ТП (шт.)</a:t>
                      </a:r>
                    </a:p>
                  </p:txBody>
                </p:sp>
                <p:sp>
                  <p:nvSpPr>
                    <p:cNvPr id="438" name="Text Box 97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7429220" y="4063712"/>
                      <a:ext cx="873125" cy="23543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square" lIns="127985" tIns="63994" rIns="127985" bIns="63994">
                      <a:spAutoFit/>
                    </a:bodyPr>
                    <a:lstStyle>
                      <a:defPPr>
                        <a:defRPr lang="ru-RU"/>
                      </a:defPPr>
                      <a:lvl1pPr marL="0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527242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054488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581736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108967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636191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3163420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690663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4217897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>
                        <a:defRPr/>
                      </a:pPr>
                      <a:r>
                        <a:rPr lang="ru-RU" altLang="ru-RU" sz="1000" b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altLang="ru-RU" sz="1000" b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осадки, мм</a:t>
                      </a:r>
                      <a:endPara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</p:grpSp>
              <p:sp>
                <p:nvSpPr>
                  <p:cNvPr id="424" name="Скругленный прямоугольник 423"/>
                  <p:cNvSpPr/>
                  <p:nvPr/>
                </p:nvSpPr>
                <p:spPr>
                  <a:xfrm>
                    <a:off x="9637258" y="6127238"/>
                    <a:ext cx="282820" cy="225201"/>
                  </a:xfrm>
                  <a:prstGeom prst="roundRect">
                    <a:avLst/>
                  </a:prstGeom>
                  <a:solidFill>
                    <a:schemeClr val="accent6">
                      <a:lumMod val="20000"/>
                      <a:lumOff val="80000"/>
                    </a:schemeClr>
                  </a:solidFill>
                  <a:ln>
                    <a:solidFill>
                      <a:schemeClr val="tx1"/>
                    </a:solidFill>
                  </a:ln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/>
                    <a:r>
                      <a:rPr lang="ru-RU" sz="800" b="1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60%</a:t>
                    </a:r>
                  </a:p>
                </p:txBody>
              </p:sp>
              <p:sp>
                <p:nvSpPr>
                  <p:cNvPr id="425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008980" y="5925488"/>
                    <a:ext cx="2202328" cy="545576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80200" tIns="40101" rIns="80200" bIns="40101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55471"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износ электроэнергетических </a:t>
                    </a: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систем </a:t>
                    </a:r>
                  </a:p>
                </p:txBody>
              </p:sp>
              <p:sp>
                <p:nvSpPr>
                  <p:cNvPr id="426" name="Прямоугольник 425"/>
                  <p:cNvSpPr/>
                  <p:nvPr/>
                </p:nvSpPr>
                <p:spPr>
                  <a:xfrm>
                    <a:off x="9438681" y="5747122"/>
                    <a:ext cx="658385" cy="230603"/>
                  </a:xfrm>
                  <a:prstGeom prst="rect">
                    <a:avLst/>
                  </a:prstGeom>
                  <a:solidFill>
                    <a:srgbClr val="92D050"/>
                  </a:solidFill>
                  <a:ln w="1270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lIns="68571" tIns="34286" rIns="68571" bIns="34286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/>
                    <a:r>
                      <a:rPr lang="ru-RU" sz="800" kern="0" dirty="0">
                        <a:solidFill>
                          <a:prstClr val="black"/>
                        </a:solidFill>
                        <a:cs typeface="Times New Roman" panose="02020603050405020304" pitchFamily="18" charset="0"/>
                      </a:rPr>
                      <a:t>19/330</a:t>
                    </a:r>
                  </a:p>
                </p:txBody>
              </p:sp>
              <p:sp>
                <p:nvSpPr>
                  <p:cNvPr id="42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025082" y="5647837"/>
                    <a:ext cx="1868848" cy="39731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73" tIns="63988" rIns="127973" bIns="63988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кол-во домов /населения</a:t>
                    </a:r>
                  </a:p>
                </p:txBody>
              </p:sp>
            </p:grpSp>
            <p:sp>
              <p:nvSpPr>
                <p:cNvPr id="41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7335606" y="5464351"/>
                  <a:ext cx="1948620" cy="18518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95989" tIns="47996" rIns="95989" bIns="47996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defRPr/>
                  </a:pPr>
                  <a:r>
                    <a:rPr lang="ru-RU" altLang="ru-RU" sz="1000" b="0" kern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количество </a:t>
                  </a:r>
                  <a:r>
                    <a:rPr lang="ru-RU" altLang="ru-RU" sz="1000" b="0" kern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осадков (УГМС), </a:t>
                  </a:r>
                  <a:r>
                    <a:rPr lang="ru-RU" altLang="ru-RU" sz="1000" b="0" kern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мм</a:t>
                  </a:r>
                </a:p>
              </p:txBody>
            </p:sp>
            <p:sp>
              <p:nvSpPr>
                <p:cNvPr id="420" name="TextBox 23"/>
                <p:cNvSpPr txBox="1"/>
                <p:nvPr/>
              </p:nvSpPr>
              <p:spPr>
                <a:xfrm>
                  <a:off x="7029503" y="5479167"/>
                  <a:ext cx="383894" cy="181793"/>
                </a:xfrm>
                <a:prstGeom prst="rect">
                  <a:avLst/>
                </a:prstGeom>
                <a:solidFill>
                  <a:srgbClr val="4F81BD">
                    <a:lumMod val="75000"/>
                  </a:srgbClr>
                </a:solidFill>
                <a:effectLst>
                  <a:softEdge rad="63500"/>
                </a:effectLst>
              </p:spPr>
              <p:txBody>
                <a:bodyPr wrap="square" rtlCol="0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12321">
                    <a:defRPr/>
                  </a:pPr>
                  <a:r>
                    <a: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rPr>
                    <a:t>2</a:t>
                  </a:r>
                  <a:r>
                    <a:rPr lang="ru-RU" sz="1000" kern="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rPr>
                    <a:t>0</a:t>
                  </a:r>
                </a:p>
              </p:txBody>
            </p:sp>
            <p:sp>
              <p:nvSpPr>
                <p:cNvPr id="421" name="TextBox 23"/>
                <p:cNvSpPr txBox="1"/>
                <p:nvPr/>
              </p:nvSpPr>
              <p:spPr>
                <a:xfrm>
                  <a:off x="7041092" y="5647261"/>
                  <a:ext cx="372305" cy="181793"/>
                </a:xfrm>
                <a:prstGeom prst="rect">
                  <a:avLst/>
                </a:prstGeom>
                <a:solidFill>
                  <a:srgbClr val="FF9900"/>
                </a:solidFill>
                <a:effectLst>
                  <a:softEdge rad="63500"/>
                </a:effectLst>
              </p:spPr>
              <p:txBody>
                <a:bodyPr wrap="square" rtlCol="0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12321">
                    <a:defRPr/>
                  </a:pPr>
                  <a:r>
                    <a:rPr lang="ru-RU" sz="1000" kern="0" dirty="0" smtClean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rPr>
                    <a:t>15</a:t>
                  </a:r>
                  <a:endPara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22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7449857" y="5637358"/>
                  <a:ext cx="1659776" cy="18518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95989" tIns="47996" rIns="95989" bIns="47996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defRPr/>
                  </a:pPr>
                  <a:r>
                    <a:rPr lang="ru-RU" altLang="ru-RU" sz="1000" b="0" kern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порывы ветра (УГМС), м/с</a:t>
                  </a:r>
                </a:p>
              </p:txBody>
            </p:sp>
          </p:grpSp>
          <p:pic>
            <p:nvPicPr>
              <p:cNvPr id="415" name="Рисунок 414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899635" y="5141222"/>
                <a:ext cx="649048" cy="1206564"/>
              </a:xfrm>
              <a:prstGeom prst="rect">
                <a:avLst/>
              </a:prstGeom>
            </p:spPr>
          </p:pic>
          <p:pic>
            <p:nvPicPr>
              <p:cNvPr id="416" name="Рисунок 415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897604" y="4711550"/>
                <a:ext cx="2310493" cy="215263"/>
              </a:xfrm>
              <a:prstGeom prst="rect">
                <a:avLst/>
              </a:prstGeom>
            </p:spPr>
          </p:pic>
        </p:grpSp>
        <p:sp>
          <p:nvSpPr>
            <p:cNvPr id="413" name="Rectangle 152"/>
            <p:cNvSpPr>
              <a:spLocks noChangeArrowheads="1"/>
            </p:cNvSpPr>
            <p:nvPr/>
          </p:nvSpPr>
          <p:spPr bwMode="auto">
            <a:xfrm>
              <a:off x="10457241" y="6311578"/>
              <a:ext cx="1728000" cy="538609"/>
            </a:xfrm>
            <a:prstGeom prst="rect">
              <a:avLst/>
            </a:prstGeom>
            <a:solidFill>
              <a:schemeClr val="bg1">
                <a:alpha val="96861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square" lIns="22554" tIns="0" rIns="22554" bIns="0" anchor="ctr">
              <a:spAutoFit/>
            </a:bodyPr>
            <a:lstStyle/>
            <a:p>
              <a:pPr lvl="0" defTabSz="1727942">
                <a:spcBef>
                  <a:spcPct val="0"/>
                </a:spcBef>
              </a:pPr>
              <a:r>
                <a:rPr lang="ru-RU" altLang="ru-RU" sz="7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ГУ МЧС России по Краснодарскому краю</a:t>
              </a:r>
              <a:endParaRPr lang="ru-RU" altLang="ru-RU" sz="700" i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lvl="0" defTabSz="1727942">
                <a:spcBef>
                  <a:spcPct val="0"/>
                </a:spcBef>
              </a:pPr>
              <a:r>
                <a:rPr lang="ru-RU" altLang="ru-RU" sz="7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АРМ № 7</a:t>
              </a:r>
            </a:p>
            <a:p>
              <a:pPr lvl="0" defTabSz="1727942">
                <a:spcBef>
                  <a:spcPct val="0"/>
                </a:spcBef>
              </a:pPr>
              <a:r>
                <a:rPr lang="ru-RU" altLang="ru-RU" sz="7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16:00 02.08.2023 </a:t>
              </a:r>
            </a:p>
            <a:p>
              <a:pPr lvl="0" defTabSz="1727942">
                <a:spcBef>
                  <a:spcPct val="0"/>
                </a:spcBef>
              </a:pPr>
              <a:r>
                <a:rPr lang="ru-RU" altLang="ru-RU" sz="7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Исп. А.В. Попов</a:t>
              </a:r>
            </a:p>
            <a:p>
              <a:pPr lvl="0" defTabSz="1727942">
                <a:spcBef>
                  <a:spcPct val="0"/>
                </a:spcBef>
              </a:pPr>
              <a:r>
                <a:rPr lang="ru-RU" sz="7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Тел. 3220-5507</a:t>
              </a:r>
              <a:endPara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47" name="Группа 446"/>
          <p:cNvGrpSpPr/>
          <p:nvPr/>
        </p:nvGrpSpPr>
        <p:grpSpPr>
          <a:xfrm>
            <a:off x="2826205" y="5058524"/>
            <a:ext cx="1581368" cy="723767"/>
            <a:chOff x="406713" y="1180365"/>
            <a:chExt cx="1581368" cy="723767"/>
          </a:xfrm>
        </p:grpSpPr>
        <p:cxnSp>
          <p:nvCxnSpPr>
            <p:cNvPr id="448" name="Прямая соединительная линия 447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9" name="Прямая соединительная линия 448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0" name="Скругленный прямоугольник 449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31%</a:t>
              </a:r>
            </a:p>
          </p:txBody>
        </p:sp>
        <p:sp>
          <p:nvSpPr>
            <p:cNvPr id="451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2</a:t>
              </a:r>
            </a:p>
          </p:txBody>
        </p:sp>
        <p:sp>
          <p:nvSpPr>
            <p:cNvPr id="452" name="Прямоугольник 451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2052/824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53" name="Прямоугольник 452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31306/140838 </a:t>
              </a:r>
            </a:p>
          </p:txBody>
        </p:sp>
        <p:sp>
          <p:nvSpPr>
            <p:cNvPr id="454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smtClean="0"/>
                <a:t>Мостовской </a:t>
              </a:r>
              <a:r>
                <a:rPr lang="ru-RU" sz="900" dirty="0"/>
                <a:t>р-н</a:t>
              </a:r>
            </a:p>
          </p:txBody>
        </p:sp>
        <p:sp>
          <p:nvSpPr>
            <p:cNvPr id="455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16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38707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r="18668"/>
          <a:stretch/>
        </p:blipFill>
        <p:spPr>
          <a:xfrm>
            <a:off x="-5258" y="707399"/>
            <a:ext cx="12191396" cy="6142788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7" y="-117"/>
            <a:ext cx="12199937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И УСИЛЕНИЯ ВЕТРА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 КРАСНОДАРСКОГО КРАЯ</a:t>
            </a: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</a:t>
            </a:r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03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.08.2023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11" name="Группа 410"/>
          <p:cNvGrpSpPr/>
          <p:nvPr/>
        </p:nvGrpSpPr>
        <p:grpSpPr>
          <a:xfrm>
            <a:off x="9479132" y="2577977"/>
            <a:ext cx="3131213" cy="4272210"/>
            <a:chOff x="9479132" y="2577977"/>
            <a:chExt cx="3131213" cy="4272210"/>
          </a:xfrm>
        </p:grpSpPr>
        <p:grpSp>
          <p:nvGrpSpPr>
            <p:cNvPr id="412" name="Группа 411"/>
            <p:cNvGrpSpPr/>
            <p:nvPr/>
          </p:nvGrpSpPr>
          <p:grpSpPr>
            <a:xfrm>
              <a:off x="9479132" y="2577977"/>
              <a:ext cx="3131213" cy="3743622"/>
              <a:chOff x="7765301" y="4457439"/>
              <a:chExt cx="2974026" cy="3743622"/>
            </a:xfrm>
          </p:grpSpPr>
          <p:grpSp>
            <p:nvGrpSpPr>
              <p:cNvPr id="414" name="Группа 413"/>
              <p:cNvGrpSpPr/>
              <p:nvPr/>
            </p:nvGrpSpPr>
            <p:grpSpPr>
              <a:xfrm>
                <a:off x="7765301" y="4457439"/>
                <a:ext cx="2974026" cy="3743622"/>
                <a:chOff x="6897578" y="4082211"/>
                <a:chExt cx="2644738" cy="2764039"/>
              </a:xfrm>
            </p:grpSpPr>
            <p:sp>
              <p:nvSpPr>
                <p:cNvPr id="41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7066917" y="6209278"/>
                  <a:ext cx="1460939" cy="15222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82" tIns="63992" rIns="127982" bIns="63992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defRPr/>
                  </a:pPr>
                  <a:endParaRPr lang="ru-RU" altLang="ru-RU" sz="500" b="0" dirty="0">
                    <a:solidFill>
                      <a:srgbClr val="000000"/>
                    </a:solidFill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418" name="Группа 417"/>
                <p:cNvGrpSpPr/>
                <p:nvPr/>
              </p:nvGrpSpPr>
              <p:grpSpPr>
                <a:xfrm>
                  <a:off x="6897578" y="4082211"/>
                  <a:ext cx="2644738" cy="2764039"/>
                  <a:chOff x="9401428" y="1559479"/>
                  <a:chExt cx="3026400" cy="5253681"/>
                </a:xfrm>
              </p:grpSpPr>
              <p:grpSp>
                <p:nvGrpSpPr>
                  <p:cNvPr id="423" name="Группа 422"/>
                  <p:cNvGrpSpPr/>
                  <p:nvPr/>
                </p:nvGrpSpPr>
                <p:grpSpPr>
                  <a:xfrm>
                    <a:off x="9401428" y="1559479"/>
                    <a:ext cx="3026400" cy="5253681"/>
                    <a:chOff x="6759623" y="3727167"/>
                    <a:chExt cx="2464767" cy="3113013"/>
                  </a:xfrm>
                </p:grpSpPr>
                <p:sp>
                  <p:nvSpPr>
                    <p:cNvPr id="428" name="Rectangle 9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759623" y="3767481"/>
                      <a:ext cx="2134158" cy="3072699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>
                      <a:defPPr>
                        <a:defRPr lang="ru-RU"/>
                      </a:defPPr>
                      <a:lvl1pPr marL="0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527242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054488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581736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108967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636191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3163420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690663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4217897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defTabSz="912321">
                        <a:defRPr/>
                      </a:pPr>
                      <a:endParaRPr lang="ru-RU" altLang="ru-RU" sz="8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429" name="Text Box 97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7165774" y="5712496"/>
                      <a:ext cx="1833906" cy="36340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square" lIns="127985" tIns="63994" rIns="127985" bIns="63994">
                      <a:spAutoFit/>
                    </a:bodyPr>
                    <a:lstStyle>
                      <a:defPPr>
                        <a:defRPr lang="ru-RU"/>
                      </a:defPPr>
                      <a:lvl1pPr marL="0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527242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054488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581736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108967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636191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3163420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690663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4217897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>
                        <a:defRPr/>
                      </a:pPr>
                      <a:r>
                        <a:rPr lang="ru-RU" altLang="ru-RU" sz="1000" b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- прогноз нарушения </a:t>
                      </a:r>
                      <a:r>
                        <a:rPr lang="ru-RU" altLang="ru-RU" sz="1000" b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ЛЭП </a:t>
                      </a:r>
                      <a:r>
                        <a:rPr lang="ru-RU" altLang="ru-RU" sz="1000" b="0" kern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(УГМС)</a:t>
                      </a:r>
                      <a:r>
                        <a:rPr lang="ru-RU" altLang="ru-RU" sz="1000" b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430" name="Text Box 97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7274325" y="3727167"/>
                      <a:ext cx="1606383" cy="241833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square" lIns="127985" tIns="63994" rIns="127985" bIns="63994">
                      <a:spAutoFit/>
                    </a:bodyPr>
                    <a:lstStyle>
                      <a:defPPr>
                        <a:defRPr lang="ru-RU"/>
                      </a:defPPr>
                      <a:lvl1pPr marL="0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527242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054488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581736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108967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636191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3163420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690663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4217897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>
                        <a:defRPr/>
                      </a:pPr>
                      <a:r>
                        <a:rPr lang="ru-RU" altLang="ru-RU" sz="100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Условные обозначения</a:t>
                      </a:r>
                    </a:p>
                  </p:txBody>
                </p:sp>
                <p:sp>
                  <p:nvSpPr>
                    <p:cNvPr id="431" name="Text Box 97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7187581" y="6232909"/>
                      <a:ext cx="1609849" cy="209841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square" lIns="127985" tIns="63994" rIns="127985" bIns="63994">
                      <a:spAutoFit/>
                    </a:bodyPr>
                    <a:lstStyle>
                      <a:defPPr>
                        <a:defRPr lang="ru-RU"/>
                      </a:defPPr>
                      <a:lvl1pPr marL="0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527242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054488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581736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108967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636191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3163420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690663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4217897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>
                        <a:defRPr/>
                      </a:pPr>
                      <a:endParaRPr lang="ru-RU" altLang="ru-RU" sz="800" b="0" dirty="0">
                        <a:solidFill>
                          <a:srgbClr val="000000"/>
                        </a:solidFill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432" name="TextBox 10"/>
                    <p:cNvSpPr txBox="1"/>
                    <p:nvPr/>
                  </p:nvSpPr>
                  <p:spPr>
                    <a:xfrm>
                      <a:off x="6844151" y="6597757"/>
                      <a:ext cx="591514" cy="204745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effectLst>
                      <a:softEdge rad="63500"/>
                    </a:effectLst>
                  </p:spPr>
                  <p:txBody>
                    <a:bodyPr wrap="square" rtlCol="0">
                      <a:spAutoFit/>
                    </a:bodyPr>
                    <a:lstStyle>
                      <a:defPPr>
                        <a:defRPr lang="ru-RU"/>
                      </a:defPPr>
                      <a:lvl1pPr marL="0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527242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054488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581736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108967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636191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3163420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690663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4217897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l" defTabSz="912321">
                        <a:defRPr/>
                      </a:pPr>
                      <a:r>
                        <a:rPr lang="ru-RU" sz="1000" dirty="0" smtClean="0">
                          <a:solidFill>
                            <a:prstClr val="black"/>
                          </a:solidFill>
                          <a:latin typeface="Arial" pitchFamily="34" charset="0"/>
                          <a:cs typeface="Arial" pitchFamily="34" charset="0"/>
                        </a:rPr>
                        <a:t>Город</a:t>
                      </a:r>
                      <a:endParaRPr lang="ru-RU" sz="1000" dirty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433" name="Полилиния 432"/>
                    <p:cNvSpPr/>
                    <p:nvPr/>
                  </p:nvSpPr>
                  <p:spPr>
                    <a:xfrm>
                      <a:off x="6881233" y="5740396"/>
                      <a:ext cx="324905" cy="204788"/>
                    </a:xfrm>
                    <a:custGeom>
                      <a:avLst/>
                      <a:gdLst>
                        <a:gd name="connsiteX0" fmla="*/ 42863 w 324905"/>
                        <a:gd name="connsiteY0" fmla="*/ 28575 h 204788"/>
                        <a:gd name="connsiteX1" fmla="*/ 47625 w 324905"/>
                        <a:gd name="connsiteY1" fmla="*/ 4763 h 204788"/>
                        <a:gd name="connsiteX2" fmla="*/ 61913 w 324905"/>
                        <a:gd name="connsiteY2" fmla="*/ 0 h 204788"/>
                        <a:gd name="connsiteX3" fmla="*/ 95250 w 324905"/>
                        <a:gd name="connsiteY3" fmla="*/ 4763 h 204788"/>
                        <a:gd name="connsiteX4" fmla="*/ 200025 w 324905"/>
                        <a:gd name="connsiteY4" fmla="*/ 9525 h 204788"/>
                        <a:gd name="connsiteX5" fmla="*/ 252413 w 324905"/>
                        <a:gd name="connsiteY5" fmla="*/ 14288 h 204788"/>
                        <a:gd name="connsiteX6" fmla="*/ 280988 w 324905"/>
                        <a:gd name="connsiteY6" fmla="*/ 23813 h 204788"/>
                        <a:gd name="connsiteX7" fmla="*/ 285750 w 324905"/>
                        <a:gd name="connsiteY7" fmla="*/ 52388 h 204788"/>
                        <a:gd name="connsiteX8" fmla="*/ 300038 w 324905"/>
                        <a:gd name="connsiteY8" fmla="*/ 57150 h 204788"/>
                        <a:gd name="connsiteX9" fmla="*/ 314325 w 324905"/>
                        <a:gd name="connsiteY9" fmla="*/ 66675 h 204788"/>
                        <a:gd name="connsiteX10" fmla="*/ 323850 w 324905"/>
                        <a:gd name="connsiteY10" fmla="*/ 80963 h 204788"/>
                        <a:gd name="connsiteX11" fmla="*/ 319088 w 324905"/>
                        <a:gd name="connsiteY11" fmla="*/ 180975 h 204788"/>
                        <a:gd name="connsiteX12" fmla="*/ 300038 w 324905"/>
                        <a:gd name="connsiteY12" fmla="*/ 185738 h 204788"/>
                        <a:gd name="connsiteX13" fmla="*/ 228600 w 324905"/>
                        <a:gd name="connsiteY13" fmla="*/ 190500 h 204788"/>
                        <a:gd name="connsiteX14" fmla="*/ 209550 w 324905"/>
                        <a:gd name="connsiteY14" fmla="*/ 195263 h 204788"/>
                        <a:gd name="connsiteX15" fmla="*/ 185738 w 324905"/>
                        <a:gd name="connsiteY15" fmla="*/ 200025 h 204788"/>
                        <a:gd name="connsiteX16" fmla="*/ 171450 w 324905"/>
                        <a:gd name="connsiteY16" fmla="*/ 204788 h 204788"/>
                        <a:gd name="connsiteX17" fmla="*/ 152400 w 324905"/>
                        <a:gd name="connsiteY17" fmla="*/ 190500 h 204788"/>
                        <a:gd name="connsiteX18" fmla="*/ 138113 w 324905"/>
                        <a:gd name="connsiteY18" fmla="*/ 180975 h 204788"/>
                        <a:gd name="connsiteX19" fmla="*/ 123825 w 324905"/>
                        <a:gd name="connsiteY19" fmla="*/ 166688 h 204788"/>
                        <a:gd name="connsiteX20" fmla="*/ 95250 w 324905"/>
                        <a:gd name="connsiteY20" fmla="*/ 152400 h 204788"/>
                        <a:gd name="connsiteX21" fmla="*/ 42863 w 324905"/>
                        <a:gd name="connsiteY21" fmla="*/ 147638 h 204788"/>
                        <a:gd name="connsiteX22" fmla="*/ 14288 w 324905"/>
                        <a:gd name="connsiteY22" fmla="*/ 133350 h 204788"/>
                        <a:gd name="connsiteX23" fmla="*/ 4763 w 324905"/>
                        <a:gd name="connsiteY23" fmla="*/ 119063 h 204788"/>
                        <a:gd name="connsiteX24" fmla="*/ 0 w 324905"/>
                        <a:gd name="connsiteY24" fmla="*/ 104775 h 204788"/>
                        <a:gd name="connsiteX25" fmla="*/ 19050 w 324905"/>
                        <a:gd name="connsiteY25" fmla="*/ 42863 h 204788"/>
                        <a:gd name="connsiteX26" fmla="*/ 42863 w 324905"/>
                        <a:gd name="connsiteY26" fmla="*/ 28575 h 20478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</a:cxnLst>
                      <a:rect l="l" t="t" r="r" b="b"/>
                      <a:pathLst>
                        <a:path w="324905" h="204788">
                          <a:moveTo>
                            <a:pt x="42863" y="28575"/>
                          </a:moveTo>
                          <a:cubicBezTo>
                            <a:pt x="44450" y="20638"/>
                            <a:pt x="43135" y="11498"/>
                            <a:pt x="47625" y="4763"/>
                          </a:cubicBezTo>
                          <a:cubicBezTo>
                            <a:pt x="50410" y="586"/>
                            <a:pt x="56893" y="0"/>
                            <a:pt x="61913" y="0"/>
                          </a:cubicBezTo>
                          <a:cubicBezTo>
                            <a:pt x="73138" y="0"/>
                            <a:pt x="84138" y="3175"/>
                            <a:pt x="95250" y="4763"/>
                          </a:cubicBezTo>
                          <a:cubicBezTo>
                            <a:pt x="147969" y="22336"/>
                            <a:pt x="113804" y="14914"/>
                            <a:pt x="200025" y="9525"/>
                          </a:cubicBezTo>
                          <a:cubicBezTo>
                            <a:pt x="217488" y="11113"/>
                            <a:pt x="235145" y="11241"/>
                            <a:pt x="252413" y="14288"/>
                          </a:cubicBezTo>
                          <a:cubicBezTo>
                            <a:pt x="262300" y="16033"/>
                            <a:pt x="280988" y="23813"/>
                            <a:pt x="280988" y="23813"/>
                          </a:cubicBezTo>
                          <a:cubicBezTo>
                            <a:pt x="282575" y="33338"/>
                            <a:pt x="280959" y="44004"/>
                            <a:pt x="285750" y="52388"/>
                          </a:cubicBezTo>
                          <a:cubicBezTo>
                            <a:pt x="288241" y="56747"/>
                            <a:pt x="295548" y="54905"/>
                            <a:pt x="300038" y="57150"/>
                          </a:cubicBezTo>
                          <a:cubicBezTo>
                            <a:pt x="305157" y="59710"/>
                            <a:pt x="309563" y="63500"/>
                            <a:pt x="314325" y="66675"/>
                          </a:cubicBezTo>
                          <a:cubicBezTo>
                            <a:pt x="317500" y="71438"/>
                            <a:pt x="323612" y="75244"/>
                            <a:pt x="323850" y="80963"/>
                          </a:cubicBezTo>
                          <a:cubicBezTo>
                            <a:pt x="325240" y="114309"/>
                            <a:pt x="326484" y="148430"/>
                            <a:pt x="319088" y="180975"/>
                          </a:cubicBezTo>
                          <a:cubicBezTo>
                            <a:pt x="317637" y="187358"/>
                            <a:pt x="306548" y="185053"/>
                            <a:pt x="300038" y="185738"/>
                          </a:cubicBezTo>
                          <a:cubicBezTo>
                            <a:pt x="276304" y="188236"/>
                            <a:pt x="252413" y="188913"/>
                            <a:pt x="228600" y="190500"/>
                          </a:cubicBezTo>
                          <a:cubicBezTo>
                            <a:pt x="222250" y="192088"/>
                            <a:pt x="215940" y="193843"/>
                            <a:pt x="209550" y="195263"/>
                          </a:cubicBezTo>
                          <a:cubicBezTo>
                            <a:pt x="201648" y="197019"/>
                            <a:pt x="193591" y="198062"/>
                            <a:pt x="185738" y="200025"/>
                          </a:cubicBezTo>
                          <a:cubicBezTo>
                            <a:pt x="180868" y="201243"/>
                            <a:pt x="176213" y="203200"/>
                            <a:pt x="171450" y="204788"/>
                          </a:cubicBezTo>
                          <a:cubicBezTo>
                            <a:pt x="165100" y="200025"/>
                            <a:pt x="158859" y="195114"/>
                            <a:pt x="152400" y="190500"/>
                          </a:cubicBezTo>
                          <a:cubicBezTo>
                            <a:pt x="147743" y="187173"/>
                            <a:pt x="142510" y="184639"/>
                            <a:pt x="138113" y="180975"/>
                          </a:cubicBezTo>
                          <a:cubicBezTo>
                            <a:pt x="132939" y="176663"/>
                            <a:pt x="128999" y="171000"/>
                            <a:pt x="123825" y="166688"/>
                          </a:cubicBezTo>
                          <a:cubicBezTo>
                            <a:pt x="116019" y="160183"/>
                            <a:pt x="105619" y="153881"/>
                            <a:pt x="95250" y="152400"/>
                          </a:cubicBezTo>
                          <a:cubicBezTo>
                            <a:pt x="77892" y="149920"/>
                            <a:pt x="60325" y="149225"/>
                            <a:pt x="42863" y="147638"/>
                          </a:cubicBezTo>
                          <a:cubicBezTo>
                            <a:pt x="31242" y="143764"/>
                            <a:pt x="23520" y="142582"/>
                            <a:pt x="14288" y="133350"/>
                          </a:cubicBezTo>
                          <a:cubicBezTo>
                            <a:pt x="10241" y="129303"/>
                            <a:pt x="7323" y="124182"/>
                            <a:pt x="4763" y="119063"/>
                          </a:cubicBezTo>
                          <a:cubicBezTo>
                            <a:pt x="2518" y="114573"/>
                            <a:pt x="1588" y="109538"/>
                            <a:pt x="0" y="104775"/>
                          </a:cubicBezTo>
                          <a:cubicBezTo>
                            <a:pt x="5433" y="50448"/>
                            <a:pt x="-6518" y="68431"/>
                            <a:pt x="19050" y="42863"/>
                          </a:cubicBezTo>
                          <a:lnTo>
                            <a:pt x="42863" y="28575"/>
                          </a:lnTo>
                          <a:close/>
                        </a:path>
                      </a:pathLst>
                    </a:custGeom>
                    <a:solidFill>
                      <a:srgbClr val="FF0000">
                        <a:alpha val="40000"/>
                      </a:srgbClr>
                    </a:solidFill>
                    <a:ln>
                      <a:solidFill>
                        <a:srgbClr val="FF000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ru-RU"/>
                      </a:defPPr>
                      <a:lvl1pPr marL="0" algn="l" defTabSz="1054488" rtl="0" eaLnBrk="1" latinLnBrk="0" hangingPunct="1">
                        <a:defRPr sz="21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527242" algn="l" defTabSz="1054488" rtl="0" eaLnBrk="1" latinLnBrk="0" hangingPunct="1">
                        <a:defRPr sz="21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054488" algn="l" defTabSz="1054488" rtl="0" eaLnBrk="1" latinLnBrk="0" hangingPunct="1">
                        <a:defRPr sz="21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581736" algn="l" defTabSz="1054488" rtl="0" eaLnBrk="1" latinLnBrk="0" hangingPunct="1">
                        <a:defRPr sz="21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108967" algn="l" defTabSz="1054488" rtl="0" eaLnBrk="1" latinLnBrk="0" hangingPunct="1">
                        <a:defRPr sz="21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636191" algn="l" defTabSz="1054488" rtl="0" eaLnBrk="1" latinLnBrk="0" hangingPunct="1">
                        <a:defRPr sz="21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3163420" algn="l" defTabSz="1054488" rtl="0" eaLnBrk="1" latinLnBrk="0" hangingPunct="1">
                        <a:defRPr sz="21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690663" algn="l" defTabSz="1054488" rtl="0" eaLnBrk="1" latinLnBrk="0" hangingPunct="1">
                        <a:defRPr sz="21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4217897" algn="l" defTabSz="1054488" rtl="0" eaLnBrk="1" latinLnBrk="0" hangingPunct="1">
                        <a:defRPr sz="21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 defTabSz="912321">
                        <a:defRPr/>
                      </a:pPr>
                      <a:endParaRPr lang="ru-RU" sz="800" dirty="0">
                        <a:solidFill>
                          <a:prstClr val="white"/>
                        </a:solidFill>
                      </a:endParaRPr>
                    </a:p>
                  </p:txBody>
                </p:sp>
                <p:sp>
                  <p:nvSpPr>
                    <p:cNvPr id="434" name="Прямоугольник 433"/>
                    <p:cNvSpPr/>
                    <p:nvPr/>
                  </p:nvSpPr>
                  <p:spPr>
                    <a:xfrm>
                      <a:off x="6789967" y="6011515"/>
                      <a:ext cx="527227" cy="138165"/>
                    </a:xfrm>
                    <a:prstGeom prst="rect">
                      <a:avLst/>
                    </a:prstGeom>
                    <a:solidFill>
                      <a:srgbClr val="FFFF00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ru-RU"/>
                      </a:defPPr>
                      <a:lvl1pPr marL="0" algn="l" defTabSz="1054488" rtl="0" eaLnBrk="1" latinLnBrk="0" hangingPunct="1">
                        <a:defRPr sz="21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527242" algn="l" defTabSz="1054488" rtl="0" eaLnBrk="1" latinLnBrk="0" hangingPunct="1">
                        <a:defRPr sz="21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054488" algn="l" defTabSz="1054488" rtl="0" eaLnBrk="1" latinLnBrk="0" hangingPunct="1">
                        <a:defRPr sz="21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581736" algn="l" defTabSz="1054488" rtl="0" eaLnBrk="1" latinLnBrk="0" hangingPunct="1">
                        <a:defRPr sz="21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108967" algn="l" defTabSz="1054488" rtl="0" eaLnBrk="1" latinLnBrk="0" hangingPunct="1">
                        <a:defRPr sz="21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636191" algn="l" defTabSz="1054488" rtl="0" eaLnBrk="1" latinLnBrk="0" hangingPunct="1">
                        <a:defRPr sz="21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3163420" algn="l" defTabSz="1054488" rtl="0" eaLnBrk="1" latinLnBrk="0" hangingPunct="1">
                        <a:defRPr sz="21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690663" algn="l" defTabSz="1054488" rtl="0" eaLnBrk="1" latinLnBrk="0" hangingPunct="1">
                        <a:defRPr sz="21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4217897" algn="l" defTabSz="1054488" rtl="0" eaLnBrk="1" latinLnBrk="0" hangingPunct="1">
                        <a:defRPr sz="21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 defTabSz="912321">
                        <a:defRPr/>
                      </a:pPr>
                      <a:r>
                        <a:rPr lang="ru-RU" sz="800" dirty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321/20</a:t>
                      </a:r>
                    </a:p>
                  </p:txBody>
                </p:sp>
                <p:sp>
                  <p:nvSpPr>
                    <p:cNvPr id="435" name="Text Box 97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7249111" y="6567185"/>
                      <a:ext cx="1831079" cy="23543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square" lIns="127985" tIns="63994" rIns="127985" bIns="63994">
                      <a:spAutoFit/>
                    </a:bodyPr>
                    <a:lstStyle>
                      <a:defPPr>
                        <a:defRPr lang="ru-RU"/>
                      </a:defPPr>
                      <a:lvl1pPr marL="0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527242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054488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581736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108967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636191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3163420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690663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4217897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>
                        <a:defRPr/>
                      </a:pPr>
                      <a:r>
                        <a:rPr lang="ru-RU" altLang="ru-RU" sz="1000" b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- муниципальное образование</a:t>
                      </a:r>
                    </a:p>
                  </p:txBody>
                </p:sp>
                <p:sp>
                  <p:nvSpPr>
                    <p:cNvPr id="436" name="Text Box 97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7327897" y="4656852"/>
                      <a:ext cx="1896493" cy="23543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square" lIns="127985" tIns="63994" rIns="127985" bIns="63994">
                      <a:spAutoFit/>
                    </a:bodyPr>
                    <a:lstStyle>
                      <a:defPPr>
                        <a:defRPr lang="ru-RU"/>
                      </a:defPPr>
                      <a:lvl1pPr marL="0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527242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054488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581736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108967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636191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3163420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690663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4217897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>
                        <a:defRPr/>
                      </a:pPr>
                      <a:r>
                        <a:rPr lang="ru-RU" altLang="ru-RU" sz="1000" b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- линии </a:t>
                      </a:r>
                      <a:r>
                        <a:rPr lang="ru-RU" altLang="ru-RU" sz="1000" b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электропередач</a:t>
                      </a:r>
                      <a:endPara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437" name="Text Box 97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7266267" y="5973077"/>
                      <a:ext cx="1898652" cy="23543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127985" tIns="63994" rIns="127985" bIns="63994">
                      <a:spAutoFit/>
                    </a:bodyPr>
                    <a:lstStyle>
                      <a:defPPr>
                        <a:defRPr lang="ru-RU"/>
                      </a:defPPr>
                      <a:lvl1pPr marL="0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527242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054488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581736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108967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636191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3163420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690663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4217897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>
                        <a:defRPr/>
                      </a:pPr>
                      <a:r>
                        <a:rPr lang="ru-RU" altLang="ru-RU" sz="1000" kern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- </a:t>
                      </a:r>
                      <a:r>
                        <a:rPr lang="ru-RU" altLang="ru-RU" sz="100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протяженность ЛЭП/ТП (шт.)</a:t>
                      </a:r>
                    </a:p>
                  </p:txBody>
                </p:sp>
                <p:sp>
                  <p:nvSpPr>
                    <p:cNvPr id="438" name="Text Box 97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7429220" y="4063712"/>
                      <a:ext cx="873125" cy="23543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square" lIns="127985" tIns="63994" rIns="127985" bIns="63994">
                      <a:spAutoFit/>
                    </a:bodyPr>
                    <a:lstStyle>
                      <a:defPPr>
                        <a:defRPr lang="ru-RU"/>
                      </a:defPPr>
                      <a:lvl1pPr marL="0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527242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054488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581736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108967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636191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3163420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690663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4217897" algn="l" defTabSz="1054488" rtl="0" eaLnBrk="1" latinLnBrk="0" hangingPunct="1">
                        <a:defRPr sz="21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>
                        <a:defRPr/>
                      </a:pPr>
                      <a:r>
                        <a:rPr lang="ru-RU" altLang="ru-RU" sz="1000" b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altLang="ru-RU" sz="1000" b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осадки, мм</a:t>
                      </a:r>
                      <a:endPara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</p:grpSp>
              <p:sp>
                <p:nvSpPr>
                  <p:cNvPr id="424" name="Скругленный прямоугольник 423"/>
                  <p:cNvSpPr/>
                  <p:nvPr/>
                </p:nvSpPr>
                <p:spPr>
                  <a:xfrm>
                    <a:off x="9637258" y="6127238"/>
                    <a:ext cx="282820" cy="225201"/>
                  </a:xfrm>
                  <a:prstGeom prst="roundRect">
                    <a:avLst/>
                  </a:prstGeom>
                  <a:solidFill>
                    <a:schemeClr val="accent6">
                      <a:lumMod val="20000"/>
                      <a:lumOff val="80000"/>
                    </a:schemeClr>
                  </a:solidFill>
                  <a:ln>
                    <a:solidFill>
                      <a:schemeClr val="tx1"/>
                    </a:solidFill>
                  </a:ln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/>
                    <a:r>
                      <a:rPr lang="ru-RU" sz="800" b="1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60%</a:t>
                    </a:r>
                  </a:p>
                </p:txBody>
              </p:sp>
              <p:sp>
                <p:nvSpPr>
                  <p:cNvPr id="425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008980" y="5925488"/>
                    <a:ext cx="2202328" cy="545576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80200" tIns="40101" rIns="80200" bIns="40101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55471"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износ электроэнергетических </a:t>
                    </a: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систем </a:t>
                    </a:r>
                  </a:p>
                </p:txBody>
              </p:sp>
              <p:sp>
                <p:nvSpPr>
                  <p:cNvPr id="426" name="Прямоугольник 425"/>
                  <p:cNvSpPr/>
                  <p:nvPr/>
                </p:nvSpPr>
                <p:spPr>
                  <a:xfrm>
                    <a:off x="9438681" y="5747122"/>
                    <a:ext cx="658385" cy="230603"/>
                  </a:xfrm>
                  <a:prstGeom prst="rect">
                    <a:avLst/>
                  </a:prstGeom>
                  <a:solidFill>
                    <a:srgbClr val="92D050"/>
                  </a:solidFill>
                  <a:ln w="1270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lIns="68571" tIns="34286" rIns="68571" bIns="34286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/>
                    <a:r>
                      <a:rPr lang="ru-RU" sz="800" kern="0" dirty="0">
                        <a:solidFill>
                          <a:prstClr val="black"/>
                        </a:solidFill>
                        <a:cs typeface="Times New Roman" panose="02020603050405020304" pitchFamily="18" charset="0"/>
                      </a:rPr>
                      <a:t>19/330</a:t>
                    </a:r>
                  </a:p>
                </p:txBody>
              </p:sp>
              <p:sp>
                <p:nvSpPr>
                  <p:cNvPr id="42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025082" y="5647837"/>
                    <a:ext cx="1868848" cy="39731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73" tIns="63988" rIns="127973" bIns="63988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кол-во домов /населения</a:t>
                    </a:r>
                  </a:p>
                </p:txBody>
              </p:sp>
            </p:grpSp>
            <p:sp>
              <p:nvSpPr>
                <p:cNvPr id="41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7335606" y="5464351"/>
                  <a:ext cx="1948620" cy="18518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95989" tIns="47996" rIns="95989" bIns="47996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defRPr/>
                  </a:pPr>
                  <a:r>
                    <a:rPr lang="ru-RU" altLang="ru-RU" sz="1000" b="0" kern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количество </a:t>
                  </a:r>
                  <a:r>
                    <a:rPr lang="ru-RU" altLang="ru-RU" sz="1000" b="0" kern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осадков (УГМС), </a:t>
                  </a:r>
                  <a:r>
                    <a:rPr lang="ru-RU" altLang="ru-RU" sz="1000" b="0" kern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мм</a:t>
                  </a:r>
                </a:p>
              </p:txBody>
            </p:sp>
            <p:sp>
              <p:nvSpPr>
                <p:cNvPr id="420" name="TextBox 23"/>
                <p:cNvSpPr txBox="1"/>
                <p:nvPr/>
              </p:nvSpPr>
              <p:spPr>
                <a:xfrm>
                  <a:off x="7029503" y="5479167"/>
                  <a:ext cx="383894" cy="181793"/>
                </a:xfrm>
                <a:prstGeom prst="rect">
                  <a:avLst/>
                </a:prstGeom>
                <a:solidFill>
                  <a:srgbClr val="4F81BD">
                    <a:lumMod val="75000"/>
                  </a:srgbClr>
                </a:solidFill>
                <a:effectLst>
                  <a:softEdge rad="63500"/>
                </a:effectLst>
              </p:spPr>
              <p:txBody>
                <a:bodyPr wrap="square" rtlCol="0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12321">
                    <a:defRPr/>
                  </a:pPr>
                  <a:r>
                    <a: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rPr>
                    <a:t>2</a:t>
                  </a:r>
                  <a:r>
                    <a:rPr lang="ru-RU" sz="1000" kern="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rPr>
                    <a:t>0</a:t>
                  </a:r>
                </a:p>
              </p:txBody>
            </p:sp>
            <p:sp>
              <p:nvSpPr>
                <p:cNvPr id="421" name="TextBox 23"/>
                <p:cNvSpPr txBox="1"/>
                <p:nvPr/>
              </p:nvSpPr>
              <p:spPr>
                <a:xfrm>
                  <a:off x="7041092" y="5647261"/>
                  <a:ext cx="372305" cy="181793"/>
                </a:xfrm>
                <a:prstGeom prst="rect">
                  <a:avLst/>
                </a:prstGeom>
                <a:solidFill>
                  <a:srgbClr val="FF9900"/>
                </a:solidFill>
                <a:effectLst>
                  <a:softEdge rad="63500"/>
                </a:effectLst>
              </p:spPr>
              <p:txBody>
                <a:bodyPr wrap="square" rtlCol="0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12321">
                    <a:defRPr/>
                  </a:pPr>
                  <a:r>
                    <a:rPr lang="ru-RU" sz="1000" kern="0" dirty="0" smtClean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rPr>
                    <a:t>15</a:t>
                  </a:r>
                  <a:endPara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22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7449857" y="5637358"/>
                  <a:ext cx="1659776" cy="18518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95989" tIns="47996" rIns="95989" bIns="47996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defRPr/>
                  </a:pPr>
                  <a:r>
                    <a:rPr lang="ru-RU" altLang="ru-RU" sz="1000" b="0" kern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порывы ветра (УГМС), м/с</a:t>
                  </a:r>
                </a:p>
              </p:txBody>
            </p:sp>
          </p:grpSp>
          <p:pic>
            <p:nvPicPr>
              <p:cNvPr id="415" name="Рисунок 414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899635" y="5141222"/>
                <a:ext cx="649048" cy="1206564"/>
              </a:xfrm>
              <a:prstGeom prst="rect">
                <a:avLst/>
              </a:prstGeom>
            </p:spPr>
          </p:pic>
          <p:pic>
            <p:nvPicPr>
              <p:cNvPr id="416" name="Рисунок 415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897604" y="4711550"/>
                <a:ext cx="2310493" cy="215263"/>
              </a:xfrm>
              <a:prstGeom prst="rect">
                <a:avLst/>
              </a:prstGeom>
            </p:spPr>
          </p:pic>
        </p:grpSp>
        <p:sp>
          <p:nvSpPr>
            <p:cNvPr id="413" name="Rectangle 152"/>
            <p:cNvSpPr>
              <a:spLocks noChangeArrowheads="1"/>
            </p:cNvSpPr>
            <p:nvPr/>
          </p:nvSpPr>
          <p:spPr bwMode="auto">
            <a:xfrm>
              <a:off x="10457241" y="6311578"/>
              <a:ext cx="1728000" cy="538609"/>
            </a:xfrm>
            <a:prstGeom prst="rect">
              <a:avLst/>
            </a:prstGeom>
            <a:solidFill>
              <a:schemeClr val="bg1">
                <a:alpha val="96861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square" lIns="22554" tIns="0" rIns="22554" bIns="0" anchor="ctr">
              <a:spAutoFit/>
            </a:bodyPr>
            <a:lstStyle/>
            <a:p>
              <a:pPr lvl="0" defTabSz="1727942">
                <a:spcBef>
                  <a:spcPct val="0"/>
                </a:spcBef>
              </a:pPr>
              <a:r>
                <a:rPr lang="ru-RU" altLang="ru-RU" sz="7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ГУ МЧС России по Краснодарскому краю</a:t>
              </a:r>
              <a:endParaRPr lang="ru-RU" altLang="ru-RU" sz="700" i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lvl="0" defTabSz="1727942">
                <a:spcBef>
                  <a:spcPct val="0"/>
                </a:spcBef>
              </a:pPr>
              <a:r>
                <a:rPr lang="ru-RU" altLang="ru-RU" sz="7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АРМ № 7</a:t>
              </a:r>
            </a:p>
            <a:p>
              <a:pPr lvl="0" defTabSz="1727942">
                <a:spcBef>
                  <a:spcPct val="0"/>
                </a:spcBef>
              </a:pPr>
              <a:r>
                <a:rPr lang="ru-RU" altLang="ru-RU" sz="700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16:00 </a:t>
              </a:r>
              <a:r>
                <a:rPr lang="ru-RU" altLang="ru-RU" sz="700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02</a:t>
              </a:r>
              <a:r>
                <a:rPr lang="ru-RU" altLang="ru-RU" sz="700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.08.2023 </a:t>
              </a:r>
              <a:endPara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lvl="0" defTabSz="1727942">
                <a:spcBef>
                  <a:spcPct val="0"/>
                </a:spcBef>
              </a:pPr>
              <a:r>
                <a:rPr lang="ru-RU" altLang="ru-RU" sz="7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Исп. </a:t>
              </a:r>
              <a:r>
                <a:rPr lang="ru-RU" altLang="ru-RU" sz="700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А.В. Попов</a:t>
              </a:r>
              <a:endPara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lvl="0" defTabSz="1727942">
                <a:spcBef>
                  <a:spcPct val="0"/>
                </a:spcBef>
              </a:pPr>
              <a:r>
                <a:rPr lang="ru-RU" sz="7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Тел. 3220-5507</a:t>
              </a:r>
            </a:p>
          </p:txBody>
        </p:sp>
      </p:grpSp>
      <p:grpSp>
        <p:nvGrpSpPr>
          <p:cNvPr id="410" name="Группа 409"/>
          <p:cNvGrpSpPr/>
          <p:nvPr/>
        </p:nvGrpSpPr>
        <p:grpSpPr>
          <a:xfrm>
            <a:off x="3436219" y="4284180"/>
            <a:ext cx="1581368" cy="714850"/>
            <a:chOff x="494753" y="1189282"/>
            <a:chExt cx="1581368" cy="714850"/>
          </a:xfrm>
        </p:grpSpPr>
        <p:cxnSp>
          <p:nvCxnSpPr>
            <p:cNvPr id="439" name="Прямая соединительная линия 438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0" name="Прямая соединительная линия 439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1" name="Скругленный прямоугольник 440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50%</a:t>
              </a:r>
            </a:p>
          </p:txBody>
        </p:sp>
        <p:sp>
          <p:nvSpPr>
            <p:cNvPr id="442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5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43" name="Прямоугольник 442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726/360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4" name="Прямоугольник 443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35496/125876 </a:t>
              </a:r>
            </a:p>
          </p:txBody>
        </p:sp>
        <p:sp>
          <p:nvSpPr>
            <p:cNvPr id="445" name="TextBox 10"/>
            <p:cNvSpPr txBox="1"/>
            <p:nvPr/>
          </p:nvSpPr>
          <p:spPr>
            <a:xfrm>
              <a:off x="494753" y="1189282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smtClean="0"/>
                <a:t>Отрадненский</a:t>
              </a:r>
              <a:r>
                <a:rPr lang="ru-RU" sz="900" dirty="0" smtClean="0"/>
                <a:t> </a:t>
              </a:r>
              <a:r>
                <a:rPr lang="ru-RU" sz="900" dirty="0"/>
                <a:t>р-н</a:t>
              </a:r>
            </a:p>
          </p:txBody>
        </p:sp>
        <p:sp>
          <p:nvSpPr>
            <p:cNvPr id="446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9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14766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8945</TotalTime>
  <Words>430</Words>
  <Application>Microsoft Office PowerPoint</Application>
  <PresentationFormat>Широкоэкранный</PresentationFormat>
  <Paragraphs>132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Родионов Александр Александрович</dc:creator>
  <cp:lastModifiedBy>ARM_9</cp:lastModifiedBy>
  <cp:revision>897</cp:revision>
  <cp:lastPrinted>2020-12-03T08:05:56Z</cp:lastPrinted>
  <dcterms:created xsi:type="dcterms:W3CDTF">2019-08-03T04:06:07Z</dcterms:created>
  <dcterms:modified xsi:type="dcterms:W3CDTF">2023-08-02T13:55:24Z</dcterms:modified>
</cp:coreProperties>
</file>